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4"/>
  </p:sldMasterIdLst>
  <p:notesMasterIdLst>
    <p:notesMasterId r:id="rId37"/>
  </p:notesMasterIdLst>
  <p:sldIdLst>
    <p:sldId id="4955" r:id="rId5"/>
    <p:sldId id="4957" r:id="rId6"/>
    <p:sldId id="4959" r:id="rId7"/>
    <p:sldId id="2147309681" r:id="rId8"/>
    <p:sldId id="5000" r:id="rId9"/>
    <p:sldId id="5001" r:id="rId10"/>
    <p:sldId id="708" r:id="rId11"/>
    <p:sldId id="2147309701" r:id="rId12"/>
    <p:sldId id="2147309707" r:id="rId13"/>
    <p:sldId id="260" r:id="rId14"/>
    <p:sldId id="2147309686" r:id="rId15"/>
    <p:sldId id="2147309702" r:id="rId16"/>
    <p:sldId id="4956" r:id="rId17"/>
    <p:sldId id="2147309704" r:id="rId18"/>
    <p:sldId id="2147309700" r:id="rId19"/>
    <p:sldId id="2147309706" r:id="rId20"/>
    <p:sldId id="2147309703" r:id="rId21"/>
    <p:sldId id="2147309692" r:id="rId22"/>
    <p:sldId id="2147309705" r:id="rId23"/>
    <p:sldId id="2147309691" r:id="rId24"/>
    <p:sldId id="2147309699" r:id="rId25"/>
    <p:sldId id="2147309694" r:id="rId26"/>
    <p:sldId id="2147309695" r:id="rId27"/>
    <p:sldId id="2147309696" r:id="rId28"/>
    <p:sldId id="2147309688" r:id="rId29"/>
    <p:sldId id="2147309689" r:id="rId30"/>
    <p:sldId id="2147309683" r:id="rId31"/>
    <p:sldId id="2147309708" r:id="rId32"/>
    <p:sldId id="2147309698" r:id="rId33"/>
    <p:sldId id="2147309697" r:id="rId34"/>
    <p:sldId id="3501" r:id="rId35"/>
    <p:sldId id="21473096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73483B-0490-087C-40E7-6982FC00069A}" name="Amanda Meier" initials="AM" userId="S::ameier@ihi.org::a56d4e5b-2933-4be4-9ef2-971e1bb8e4ac" providerId="AD"/>
  <p188:author id="{B6EB594A-4D64-77B5-0EED-5062AD4603F4}" name="Leslie Pelton" initials="LP" userId="S::lpelton@ihi.org::ef86ff1d-e446-4341-a38f-e270bcfa3071" providerId="AD"/>
  <p188:author id="{E67A8754-825B-B03E-A81B-895EC27CB4BF}" name="Luisana Henriquez Garcia" initials="LG" userId="S::lgarcia@ihi.org::b6752541-1913-49a1-b186-11e0aec55be9" providerId="AD"/>
  <p188:author id="{1998C657-EACE-D55D-BE1E-8F1288DD4C8D}" name="Christina Southey" initials="CS" userId="S::christina.southey_gmail.com#ext#@ihi.org::83a09880-436c-44a7-94da-1f0f066e5faf" providerId="AD"/>
  <p188:author id="{D1B7575E-034E-51CB-E146-913BE1C31E6A}" name="KellyAnne Pepin" initials="KP" userId="S::kjohnson@ihi.org::ba45e3d2-bb21-4724-9e56-9f526aff75f1" providerId="AD"/>
  <p188:author id="{2F1BF88F-919A-6C0A-A07C-07A8B1620F9C}" name="Cayla Saret" initials="CS" userId="S::csaret@ihi.org::e2b06df6-60c5-47f3-9120-54075d5a69d2" providerId="AD"/>
  <p188:author id="{2547C8B9-B2D5-0BF2-BC10-1FCD235577C2}" name="Dylan Balcom" initials="DB" userId="S::dbalcom@ihi.org::15e616d2-0150-494e-af1b-94705febddb0" providerId="AD"/>
  <p188:author id="{42EAA5F7-5325-2302-018E-3DF7A1ED4470}" name="Joelle Baehrend" initials="JB" userId="S::jbaehrend@ihi.org::08a3fe15-c0d1-4cc6-90f0-7790a67547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erine Edstrom" initials="KE" lastIdx="2" clrIdx="0">
    <p:extLst>
      <p:ext uri="{19B8F6BF-5375-455C-9EA6-DF929625EA0E}">
        <p15:presenceInfo xmlns:p15="http://schemas.microsoft.com/office/powerpoint/2012/main" userId="S-1-5-21-1366901343-1712286707-620655208-6516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53BDD-60C9-F1FC-7A20-61AF731EE0FA}" v="12" dt="2024-04-03T12:44:04.900"/>
    <p1510:client id="{926FF5A6-C520-41C9-AAD6-7F2040E57501}" v="15" dt="2024-04-04T15:46:49.001"/>
    <p1510:client id="{94A54D3D-9168-C63E-F227-081142601C99}" v="21" dt="2024-04-04T21:09:42.819"/>
    <p1510:client id="{970CEC7A-DB26-4BC8-9EDA-EE3F65BF6EC9}" v="1" dt="2024-04-05T17:53:19.468"/>
    <p1510:client id="{AF8326F4-6CB2-9F7E-3624-75A0816C6C82}" v="18" dt="2024-04-04T18:33:06.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8C273-A8F6-4DF2-802C-E584CFD867B0}" type="doc">
      <dgm:prSet loTypeId="urn:microsoft.com/office/officeart/2009/3/layout/StepUpProcess" loCatId="process" qsTypeId="urn:microsoft.com/office/officeart/2005/8/quickstyle/simple1" qsCatId="simple" csTypeId="urn:microsoft.com/office/officeart/2005/8/colors/accent2_2" csCatId="accent2" phldr="1"/>
      <dgm:spPr/>
      <dgm:t>
        <a:bodyPr/>
        <a:lstStyle/>
        <a:p>
          <a:endParaRPr lang="en-US"/>
        </a:p>
      </dgm:t>
    </dgm:pt>
    <dgm:pt modelId="{CF05C2E5-0433-42C2-976C-91AF07C3A335}">
      <dgm:prSet/>
      <dgm:spPr/>
      <dgm:t>
        <a:bodyPr/>
        <a:lstStyle/>
        <a:p>
          <a:r>
            <a:rPr lang="en-US"/>
            <a:t>Dec </a:t>
          </a:r>
          <a:r>
            <a:rPr lang="en-US">
              <a:latin typeface="Roboto"/>
            </a:rPr>
            <a:t>2023</a:t>
          </a:r>
          <a:endParaRPr lang="en-US"/>
        </a:p>
      </dgm:t>
    </dgm:pt>
    <dgm:pt modelId="{9C3389B3-510A-436C-9A19-616224CB9CDF}" type="parTrans" cxnId="{33E46841-081D-4583-B417-00CBC32CF97C}">
      <dgm:prSet/>
      <dgm:spPr/>
      <dgm:t>
        <a:bodyPr/>
        <a:lstStyle/>
        <a:p>
          <a:endParaRPr lang="en-US"/>
        </a:p>
      </dgm:t>
    </dgm:pt>
    <dgm:pt modelId="{53B99C51-C86E-49B6-B9BA-66D1F90F5C00}" type="sibTrans" cxnId="{33E46841-081D-4583-B417-00CBC32CF97C}">
      <dgm:prSet/>
      <dgm:spPr/>
      <dgm:t>
        <a:bodyPr/>
        <a:lstStyle/>
        <a:p>
          <a:endParaRPr lang="en-US"/>
        </a:p>
      </dgm:t>
    </dgm:pt>
    <dgm:pt modelId="{3F7085FE-9893-480C-A77E-2A74EED2C945}">
      <dgm:prSet/>
      <dgm:spPr/>
      <dgm:t>
        <a:bodyPr/>
        <a:lstStyle/>
        <a:p>
          <a:r>
            <a:rPr lang="en-US"/>
            <a:t>Invitation, prospectus, and application sent to eligible health systems</a:t>
          </a:r>
        </a:p>
      </dgm:t>
    </dgm:pt>
    <dgm:pt modelId="{E80901C2-0B7F-46A1-A019-357124478936}" type="parTrans" cxnId="{57E73E15-6FF6-46E1-B3C5-73FE02E618B5}">
      <dgm:prSet/>
      <dgm:spPr/>
      <dgm:t>
        <a:bodyPr/>
        <a:lstStyle/>
        <a:p>
          <a:endParaRPr lang="en-US"/>
        </a:p>
      </dgm:t>
    </dgm:pt>
    <dgm:pt modelId="{7CBCD296-EC0A-48E2-9B8D-1E5BF192EF75}" type="sibTrans" cxnId="{57E73E15-6FF6-46E1-B3C5-73FE02E618B5}">
      <dgm:prSet/>
      <dgm:spPr/>
      <dgm:t>
        <a:bodyPr/>
        <a:lstStyle/>
        <a:p>
          <a:endParaRPr lang="en-US"/>
        </a:p>
      </dgm:t>
    </dgm:pt>
    <dgm:pt modelId="{8ABF9A7F-CF49-4C27-9758-1CE1AA42EB4E}">
      <dgm:prSet/>
      <dgm:spPr/>
      <dgm:t>
        <a:bodyPr/>
        <a:lstStyle/>
        <a:p>
          <a:r>
            <a:rPr lang="en-US"/>
            <a:t>02 Feb. 2024</a:t>
          </a:r>
        </a:p>
      </dgm:t>
    </dgm:pt>
    <dgm:pt modelId="{25417E5C-7C77-4E21-BD3B-57B36161C847}" type="parTrans" cxnId="{9398BB3E-DADF-4467-B052-3C993EA4D32A}">
      <dgm:prSet/>
      <dgm:spPr/>
      <dgm:t>
        <a:bodyPr/>
        <a:lstStyle/>
        <a:p>
          <a:endParaRPr lang="en-US"/>
        </a:p>
      </dgm:t>
    </dgm:pt>
    <dgm:pt modelId="{8797FB07-9613-4F6A-B72A-7D57437377B3}" type="sibTrans" cxnId="{9398BB3E-DADF-4467-B052-3C993EA4D32A}">
      <dgm:prSet/>
      <dgm:spPr/>
      <dgm:t>
        <a:bodyPr/>
        <a:lstStyle/>
        <a:p>
          <a:endParaRPr lang="en-US"/>
        </a:p>
      </dgm:t>
    </dgm:pt>
    <dgm:pt modelId="{70C7EAF4-371D-4104-A5F7-BE221219B85E}">
      <dgm:prSet/>
      <dgm:spPr/>
      <dgm:t>
        <a:bodyPr/>
        <a:lstStyle/>
        <a:p>
          <a:r>
            <a:rPr lang="en-US"/>
            <a:t>Applications and leadership support letter due</a:t>
          </a:r>
        </a:p>
      </dgm:t>
    </dgm:pt>
    <dgm:pt modelId="{9A9ED27D-4029-4D12-9CB4-96D0A11A4C7F}" type="parTrans" cxnId="{99069DAA-F615-49F2-A0AC-7BE65B0617D8}">
      <dgm:prSet/>
      <dgm:spPr/>
      <dgm:t>
        <a:bodyPr/>
        <a:lstStyle/>
        <a:p>
          <a:endParaRPr lang="en-US"/>
        </a:p>
      </dgm:t>
    </dgm:pt>
    <dgm:pt modelId="{BEEE93C7-AB0B-4310-BCF1-F6DA6E36CF22}" type="sibTrans" cxnId="{99069DAA-F615-49F2-A0AC-7BE65B0617D8}">
      <dgm:prSet/>
      <dgm:spPr/>
      <dgm:t>
        <a:bodyPr/>
        <a:lstStyle/>
        <a:p>
          <a:endParaRPr lang="en-US"/>
        </a:p>
      </dgm:t>
    </dgm:pt>
    <dgm:pt modelId="{9355A1E2-F422-45B0-ACDE-1DC53EAEA553}">
      <dgm:prSet/>
      <dgm:spPr/>
      <dgm:t>
        <a:bodyPr/>
        <a:lstStyle/>
        <a:p>
          <a:pPr>
            <a:buNone/>
          </a:pPr>
          <a:r>
            <a:rPr lang="en-US"/>
            <a:t>Mar. 2024</a:t>
          </a:r>
        </a:p>
      </dgm:t>
    </dgm:pt>
    <dgm:pt modelId="{2C2282A5-3B05-4398-9395-6EC48C8A1093}" type="parTrans" cxnId="{0EE08790-966D-427A-A4D9-D3068E60DF16}">
      <dgm:prSet/>
      <dgm:spPr/>
      <dgm:t>
        <a:bodyPr/>
        <a:lstStyle/>
        <a:p>
          <a:endParaRPr lang="en-US"/>
        </a:p>
      </dgm:t>
    </dgm:pt>
    <dgm:pt modelId="{BB617B56-8932-40EF-991B-71B71AEC28E2}" type="sibTrans" cxnId="{0EE08790-966D-427A-A4D9-D3068E60DF16}">
      <dgm:prSet/>
      <dgm:spPr/>
      <dgm:t>
        <a:bodyPr/>
        <a:lstStyle/>
        <a:p>
          <a:endParaRPr lang="en-US"/>
        </a:p>
      </dgm:t>
    </dgm:pt>
    <dgm:pt modelId="{6E930F5F-9695-4C0D-B4E2-B64D26A9864B}">
      <dgm:prSet/>
      <dgm:spPr/>
      <dgm:t>
        <a:bodyPr/>
        <a:lstStyle/>
        <a:p>
          <a:pPr>
            <a:buFont typeface="Arial" panose="020B0604020202020204" pitchFamily="34" charset="0"/>
            <a:buChar char="•"/>
          </a:pPr>
          <a:r>
            <a:rPr lang="en-US"/>
            <a:t>Systems notified of decision</a:t>
          </a:r>
        </a:p>
      </dgm:t>
    </dgm:pt>
    <dgm:pt modelId="{A7C513F2-FA22-4F0D-AE86-E97E25E8B414}" type="parTrans" cxnId="{1A5A1514-7916-4F89-861B-FD04D13790F5}">
      <dgm:prSet/>
      <dgm:spPr/>
      <dgm:t>
        <a:bodyPr/>
        <a:lstStyle/>
        <a:p>
          <a:endParaRPr lang="en-US"/>
        </a:p>
      </dgm:t>
    </dgm:pt>
    <dgm:pt modelId="{1938B9C3-14F2-4F0D-890B-2113F42C72D8}" type="sibTrans" cxnId="{1A5A1514-7916-4F89-861B-FD04D13790F5}">
      <dgm:prSet/>
      <dgm:spPr/>
      <dgm:t>
        <a:bodyPr/>
        <a:lstStyle/>
        <a:p>
          <a:endParaRPr lang="en-US"/>
        </a:p>
      </dgm:t>
    </dgm:pt>
    <dgm:pt modelId="{62149FC7-B94A-4E2C-B324-3BCAFBF319A4}">
      <dgm:prSet/>
      <dgm:spPr/>
      <dgm:t>
        <a:bodyPr/>
        <a:lstStyle/>
        <a:p>
          <a:pPr>
            <a:buNone/>
          </a:pPr>
          <a:r>
            <a:rPr lang="en-US" b="1">
              <a:solidFill>
                <a:schemeClr val="accent2">
                  <a:lumMod val="75000"/>
                </a:schemeClr>
              </a:solidFill>
              <a:latin typeface="Roboto"/>
            </a:rPr>
            <a:t>23-24</a:t>
          </a:r>
          <a:r>
            <a:rPr lang="en-US" b="1">
              <a:solidFill>
                <a:schemeClr val="accent2">
                  <a:lumMod val="75000"/>
                </a:schemeClr>
              </a:solidFill>
            </a:rPr>
            <a:t> Apr. 2024</a:t>
          </a:r>
        </a:p>
      </dgm:t>
    </dgm:pt>
    <dgm:pt modelId="{DB9BF26C-394F-4021-BE08-4B0631F1D827}" type="parTrans" cxnId="{A2CE96C2-AADF-49D5-9399-3AA72495D3F0}">
      <dgm:prSet/>
      <dgm:spPr/>
      <dgm:t>
        <a:bodyPr/>
        <a:lstStyle/>
        <a:p>
          <a:endParaRPr lang="en-US"/>
        </a:p>
      </dgm:t>
    </dgm:pt>
    <dgm:pt modelId="{E4782735-9799-444C-941A-43C94F8E465A}" type="sibTrans" cxnId="{A2CE96C2-AADF-49D5-9399-3AA72495D3F0}">
      <dgm:prSet/>
      <dgm:spPr/>
      <dgm:t>
        <a:bodyPr/>
        <a:lstStyle/>
        <a:p>
          <a:endParaRPr lang="en-US"/>
        </a:p>
      </dgm:t>
    </dgm:pt>
    <dgm:pt modelId="{E5F45F79-6C01-43CB-A7BF-4690084521ED}">
      <dgm:prSet/>
      <dgm:spPr/>
      <dgm:t>
        <a:bodyPr/>
        <a:lstStyle/>
        <a:p>
          <a:pPr>
            <a:buFont typeface="Arial" panose="020B0604020202020204" pitchFamily="34" charset="0"/>
            <a:buChar char="•"/>
          </a:pPr>
          <a:r>
            <a:rPr lang="en-US">
              <a:solidFill>
                <a:schemeClr val="accent2">
                  <a:lumMod val="75000"/>
                </a:schemeClr>
              </a:solidFill>
            </a:rPr>
            <a:t>Learning Session</a:t>
          </a:r>
        </a:p>
      </dgm:t>
    </dgm:pt>
    <dgm:pt modelId="{6E4E0E54-15BA-494F-BA2B-63BDFAEA7E78}" type="parTrans" cxnId="{16FE271B-3239-4332-AEFC-BB66F7205B37}">
      <dgm:prSet/>
      <dgm:spPr/>
      <dgm:t>
        <a:bodyPr/>
        <a:lstStyle/>
        <a:p>
          <a:endParaRPr lang="en-US"/>
        </a:p>
      </dgm:t>
    </dgm:pt>
    <dgm:pt modelId="{492FA040-9ABF-48D6-BCEF-4FF3915C966D}" type="sibTrans" cxnId="{16FE271B-3239-4332-AEFC-BB66F7205B37}">
      <dgm:prSet/>
      <dgm:spPr/>
      <dgm:t>
        <a:bodyPr/>
        <a:lstStyle/>
        <a:p>
          <a:endParaRPr lang="en-US"/>
        </a:p>
      </dgm:t>
    </dgm:pt>
    <dgm:pt modelId="{FA41FD6B-2EFF-49F8-B8F9-7182F1FA542A}">
      <dgm:prSet/>
      <dgm:spPr/>
      <dgm:t>
        <a:bodyPr/>
        <a:lstStyle/>
        <a:p>
          <a:endParaRPr lang="en-US" b="1"/>
        </a:p>
        <a:p>
          <a:endParaRPr lang="en-US"/>
        </a:p>
      </dgm:t>
    </dgm:pt>
    <dgm:pt modelId="{164E580B-82C4-416A-B01E-7EC0725C43A8}" type="parTrans" cxnId="{A651238D-51C8-4942-ADF9-5EFF21BDD17B}">
      <dgm:prSet/>
      <dgm:spPr/>
      <dgm:t>
        <a:bodyPr/>
        <a:lstStyle/>
        <a:p>
          <a:endParaRPr lang="en-US"/>
        </a:p>
      </dgm:t>
    </dgm:pt>
    <dgm:pt modelId="{32C37D4E-4721-43EB-BD74-FE8E116523FD}" type="sibTrans" cxnId="{A651238D-51C8-4942-ADF9-5EFF21BDD17B}">
      <dgm:prSet/>
      <dgm:spPr/>
      <dgm:t>
        <a:bodyPr/>
        <a:lstStyle/>
        <a:p>
          <a:endParaRPr lang="en-US"/>
        </a:p>
      </dgm:t>
    </dgm:pt>
    <dgm:pt modelId="{079D760D-530F-4A21-87E2-FDB24EF11A95}">
      <dgm:prSet/>
      <dgm:spPr/>
      <dgm:t>
        <a:bodyPr/>
        <a:lstStyle/>
        <a:p>
          <a:pPr>
            <a:buFont typeface="Arial" panose="020B0604020202020204" pitchFamily="34" charset="0"/>
            <a:buChar char="•"/>
          </a:pPr>
          <a:r>
            <a:rPr lang="en-US">
              <a:solidFill>
                <a:schemeClr val="accent2">
                  <a:lumMod val="75000"/>
                </a:schemeClr>
              </a:solidFill>
            </a:rPr>
            <a:t>In-person in Boston</a:t>
          </a:r>
          <a:endParaRPr lang="en-US"/>
        </a:p>
      </dgm:t>
    </dgm:pt>
    <dgm:pt modelId="{87E50965-829C-4C36-91D9-EAAEF2215A8D}" type="parTrans" cxnId="{C420F174-DE0E-4B31-8483-5AC1A12ADD7F}">
      <dgm:prSet/>
      <dgm:spPr/>
      <dgm:t>
        <a:bodyPr/>
        <a:lstStyle/>
        <a:p>
          <a:endParaRPr lang="en-US"/>
        </a:p>
      </dgm:t>
    </dgm:pt>
    <dgm:pt modelId="{48F090A2-A01C-4EA6-968E-2903D530FA84}" type="sibTrans" cxnId="{C420F174-DE0E-4B31-8483-5AC1A12ADD7F}">
      <dgm:prSet/>
      <dgm:spPr/>
      <dgm:t>
        <a:bodyPr/>
        <a:lstStyle/>
        <a:p>
          <a:endParaRPr lang="en-US"/>
        </a:p>
      </dgm:t>
    </dgm:pt>
    <dgm:pt modelId="{4F94DD44-8B57-4394-8DC4-7D983242B3D2}">
      <dgm:prSet phldr="0"/>
      <dgm:spPr/>
      <dgm:t>
        <a:bodyPr/>
        <a:lstStyle/>
        <a:p>
          <a:pPr rtl="0"/>
          <a:r>
            <a:rPr lang="en-US">
              <a:latin typeface="Roboto"/>
            </a:rPr>
            <a:t>1.5 days</a:t>
          </a:r>
        </a:p>
      </dgm:t>
    </dgm:pt>
    <dgm:pt modelId="{49775202-E2BB-4FE4-9F19-247AF544B8BA}" type="parTrans" cxnId="{DD876D22-2500-4F49-8B00-C3AA652AE433}">
      <dgm:prSet/>
      <dgm:spPr/>
    </dgm:pt>
    <dgm:pt modelId="{1B4AC0DE-0FAB-4080-999D-05605DC4D73D}" type="sibTrans" cxnId="{DD876D22-2500-4F49-8B00-C3AA652AE433}">
      <dgm:prSet/>
      <dgm:spPr/>
    </dgm:pt>
    <dgm:pt modelId="{3C8DF761-BA4D-4B56-BBF4-E57B09662B0C}" type="pres">
      <dgm:prSet presAssocID="{9F58C273-A8F6-4DF2-802C-E584CFD867B0}" presName="rootnode" presStyleCnt="0">
        <dgm:presLayoutVars>
          <dgm:chMax/>
          <dgm:chPref/>
          <dgm:dir/>
          <dgm:animLvl val="lvl"/>
        </dgm:presLayoutVars>
      </dgm:prSet>
      <dgm:spPr/>
    </dgm:pt>
    <dgm:pt modelId="{C0B2BEA5-EE2A-4A98-94EE-748C72AF42D3}" type="pres">
      <dgm:prSet presAssocID="{CF05C2E5-0433-42C2-976C-91AF07C3A335}" presName="composite" presStyleCnt="0"/>
      <dgm:spPr/>
    </dgm:pt>
    <dgm:pt modelId="{432D2AFA-17B3-4FCA-B5CB-901EACCC1D3B}" type="pres">
      <dgm:prSet presAssocID="{CF05C2E5-0433-42C2-976C-91AF07C3A335}" presName="LShape" presStyleLbl="alignNode1" presStyleIdx="0" presStyleCnt="9"/>
      <dgm:spPr/>
    </dgm:pt>
    <dgm:pt modelId="{B078F58D-1AC1-403B-A6EA-D242F88CA3D5}" type="pres">
      <dgm:prSet presAssocID="{CF05C2E5-0433-42C2-976C-91AF07C3A335}" presName="ParentText" presStyleLbl="revTx" presStyleIdx="0" presStyleCnt="5">
        <dgm:presLayoutVars>
          <dgm:chMax val="0"/>
          <dgm:chPref val="0"/>
          <dgm:bulletEnabled val="1"/>
        </dgm:presLayoutVars>
      </dgm:prSet>
      <dgm:spPr/>
    </dgm:pt>
    <dgm:pt modelId="{09D22C88-A916-4B49-B8A8-2DF9A932C8E2}" type="pres">
      <dgm:prSet presAssocID="{CF05C2E5-0433-42C2-976C-91AF07C3A335}" presName="Triangle" presStyleLbl="alignNode1" presStyleIdx="1" presStyleCnt="9"/>
      <dgm:spPr/>
    </dgm:pt>
    <dgm:pt modelId="{81B7C883-D924-4948-9BB2-8F30CE75DCCF}" type="pres">
      <dgm:prSet presAssocID="{53B99C51-C86E-49B6-B9BA-66D1F90F5C00}" presName="sibTrans" presStyleCnt="0"/>
      <dgm:spPr/>
    </dgm:pt>
    <dgm:pt modelId="{1C299C47-0DE6-4EC6-A104-EE57580AF5FA}" type="pres">
      <dgm:prSet presAssocID="{53B99C51-C86E-49B6-B9BA-66D1F90F5C00}" presName="space" presStyleCnt="0"/>
      <dgm:spPr/>
    </dgm:pt>
    <dgm:pt modelId="{995BBE23-97EC-4BEC-A842-7EBEF4169504}" type="pres">
      <dgm:prSet presAssocID="{8ABF9A7F-CF49-4C27-9758-1CE1AA42EB4E}" presName="composite" presStyleCnt="0"/>
      <dgm:spPr/>
    </dgm:pt>
    <dgm:pt modelId="{F2717EEA-0020-4264-A95D-12C1BFBDA451}" type="pres">
      <dgm:prSet presAssocID="{8ABF9A7F-CF49-4C27-9758-1CE1AA42EB4E}" presName="LShape" presStyleLbl="alignNode1" presStyleIdx="2" presStyleCnt="9"/>
      <dgm:spPr/>
    </dgm:pt>
    <dgm:pt modelId="{FE98FA12-9FFA-4542-B1EB-3AE9F389135F}" type="pres">
      <dgm:prSet presAssocID="{8ABF9A7F-CF49-4C27-9758-1CE1AA42EB4E}" presName="ParentText" presStyleLbl="revTx" presStyleIdx="1" presStyleCnt="5">
        <dgm:presLayoutVars>
          <dgm:chMax val="0"/>
          <dgm:chPref val="0"/>
          <dgm:bulletEnabled val="1"/>
        </dgm:presLayoutVars>
      </dgm:prSet>
      <dgm:spPr/>
    </dgm:pt>
    <dgm:pt modelId="{BFD78B1E-6F6E-432A-B251-53AE32E79814}" type="pres">
      <dgm:prSet presAssocID="{8ABF9A7F-CF49-4C27-9758-1CE1AA42EB4E}" presName="Triangle" presStyleLbl="alignNode1" presStyleIdx="3" presStyleCnt="9"/>
      <dgm:spPr/>
    </dgm:pt>
    <dgm:pt modelId="{160C25BB-6018-4021-B578-213F44B966C3}" type="pres">
      <dgm:prSet presAssocID="{8797FB07-9613-4F6A-B72A-7D57437377B3}" presName="sibTrans" presStyleCnt="0"/>
      <dgm:spPr/>
    </dgm:pt>
    <dgm:pt modelId="{50E3DD2C-DFBC-458D-950A-0628D3B0C390}" type="pres">
      <dgm:prSet presAssocID="{8797FB07-9613-4F6A-B72A-7D57437377B3}" presName="space" presStyleCnt="0"/>
      <dgm:spPr/>
    </dgm:pt>
    <dgm:pt modelId="{DF27922E-388B-4668-8D60-C5309F87AADC}" type="pres">
      <dgm:prSet presAssocID="{9355A1E2-F422-45B0-ACDE-1DC53EAEA553}" presName="composite" presStyleCnt="0"/>
      <dgm:spPr/>
    </dgm:pt>
    <dgm:pt modelId="{7C4DE33A-E626-4AB0-BF1C-B93A8C2C80C6}" type="pres">
      <dgm:prSet presAssocID="{9355A1E2-F422-45B0-ACDE-1DC53EAEA553}" presName="LShape" presStyleLbl="alignNode1" presStyleIdx="4" presStyleCnt="9"/>
      <dgm:spPr/>
    </dgm:pt>
    <dgm:pt modelId="{7E13A77B-F921-4261-88AF-56C7B98E21A1}" type="pres">
      <dgm:prSet presAssocID="{9355A1E2-F422-45B0-ACDE-1DC53EAEA553}" presName="ParentText" presStyleLbl="revTx" presStyleIdx="2" presStyleCnt="5">
        <dgm:presLayoutVars>
          <dgm:chMax val="0"/>
          <dgm:chPref val="0"/>
          <dgm:bulletEnabled val="1"/>
        </dgm:presLayoutVars>
      </dgm:prSet>
      <dgm:spPr/>
    </dgm:pt>
    <dgm:pt modelId="{D5221FA4-23B0-43EE-8590-CA3B85870DD4}" type="pres">
      <dgm:prSet presAssocID="{9355A1E2-F422-45B0-ACDE-1DC53EAEA553}" presName="Triangle" presStyleLbl="alignNode1" presStyleIdx="5" presStyleCnt="9"/>
      <dgm:spPr/>
    </dgm:pt>
    <dgm:pt modelId="{A1A3F4F7-390C-4389-AE78-E8B32374E190}" type="pres">
      <dgm:prSet presAssocID="{BB617B56-8932-40EF-991B-71B71AEC28E2}" presName="sibTrans" presStyleCnt="0"/>
      <dgm:spPr/>
    </dgm:pt>
    <dgm:pt modelId="{81AC7382-60D7-439E-AD67-4DADDBCA9EE5}" type="pres">
      <dgm:prSet presAssocID="{BB617B56-8932-40EF-991B-71B71AEC28E2}" presName="space" presStyleCnt="0"/>
      <dgm:spPr/>
    </dgm:pt>
    <dgm:pt modelId="{106C95E1-3A8B-4719-A781-DD143D22891D}" type="pres">
      <dgm:prSet presAssocID="{FA41FD6B-2EFF-49F8-B8F9-7182F1FA542A}" presName="composite" presStyleCnt="0"/>
      <dgm:spPr/>
    </dgm:pt>
    <dgm:pt modelId="{2B95D9D9-3B5F-474A-AD85-2E68872F38DB}" type="pres">
      <dgm:prSet presAssocID="{FA41FD6B-2EFF-49F8-B8F9-7182F1FA542A}" presName="LShape" presStyleLbl="alignNode1" presStyleIdx="6" presStyleCnt="9"/>
      <dgm:spPr/>
    </dgm:pt>
    <dgm:pt modelId="{8A45B0BE-A749-48FF-93CB-11C941874365}" type="pres">
      <dgm:prSet presAssocID="{FA41FD6B-2EFF-49F8-B8F9-7182F1FA542A}" presName="ParentText" presStyleLbl="revTx" presStyleIdx="3" presStyleCnt="5">
        <dgm:presLayoutVars>
          <dgm:chMax val="0"/>
          <dgm:chPref val="0"/>
          <dgm:bulletEnabled val="1"/>
        </dgm:presLayoutVars>
      </dgm:prSet>
      <dgm:spPr/>
    </dgm:pt>
    <dgm:pt modelId="{EF4FE9B6-EE26-4EE3-8505-3C1CA2CEA893}" type="pres">
      <dgm:prSet presAssocID="{FA41FD6B-2EFF-49F8-B8F9-7182F1FA542A}" presName="Triangle" presStyleLbl="alignNode1" presStyleIdx="7" presStyleCnt="9"/>
      <dgm:spPr/>
    </dgm:pt>
    <dgm:pt modelId="{F3F2FA83-BF58-421C-9E92-B256E31E6C64}" type="pres">
      <dgm:prSet presAssocID="{32C37D4E-4721-43EB-BD74-FE8E116523FD}" presName="sibTrans" presStyleCnt="0"/>
      <dgm:spPr/>
    </dgm:pt>
    <dgm:pt modelId="{2F3DABC1-C324-4C58-B014-F78082AA237C}" type="pres">
      <dgm:prSet presAssocID="{32C37D4E-4721-43EB-BD74-FE8E116523FD}" presName="space" presStyleCnt="0"/>
      <dgm:spPr/>
    </dgm:pt>
    <dgm:pt modelId="{3CF49145-86A7-4051-84D1-4E6D4C9460AC}" type="pres">
      <dgm:prSet presAssocID="{62149FC7-B94A-4E2C-B324-3BCAFBF319A4}" presName="composite" presStyleCnt="0"/>
      <dgm:spPr/>
    </dgm:pt>
    <dgm:pt modelId="{4E30A873-98B1-422D-95C7-4C11886901D5}" type="pres">
      <dgm:prSet presAssocID="{62149FC7-B94A-4E2C-B324-3BCAFBF319A4}" presName="LShape" presStyleLbl="alignNode1" presStyleIdx="8" presStyleCnt="9"/>
      <dgm:spPr/>
    </dgm:pt>
    <dgm:pt modelId="{78D7B8FB-2607-480E-9A7A-CEED263E3312}" type="pres">
      <dgm:prSet presAssocID="{62149FC7-B94A-4E2C-B324-3BCAFBF319A4}" presName="ParentText" presStyleLbl="revTx" presStyleIdx="4" presStyleCnt="5">
        <dgm:presLayoutVars>
          <dgm:chMax val="0"/>
          <dgm:chPref val="0"/>
          <dgm:bulletEnabled val="1"/>
        </dgm:presLayoutVars>
      </dgm:prSet>
      <dgm:spPr/>
    </dgm:pt>
  </dgm:ptLst>
  <dgm:cxnLst>
    <dgm:cxn modelId="{693B990D-23C2-448B-BEA1-AC9C30FEE6CA}" type="presOf" srcId="{3F7085FE-9893-480C-A77E-2A74EED2C945}" destId="{B078F58D-1AC1-403B-A6EA-D242F88CA3D5}" srcOrd="0" destOrd="1" presId="urn:microsoft.com/office/officeart/2009/3/layout/StepUpProcess"/>
    <dgm:cxn modelId="{4E745E13-CA46-410E-95D6-30DBB34E849C}" type="presOf" srcId="{4F94DD44-8B57-4394-8DC4-7D983242B3D2}" destId="{78D7B8FB-2607-480E-9A7A-CEED263E3312}" srcOrd="0" destOrd="2" presId="urn:microsoft.com/office/officeart/2009/3/layout/StepUpProcess"/>
    <dgm:cxn modelId="{1A5A1514-7916-4F89-861B-FD04D13790F5}" srcId="{9355A1E2-F422-45B0-ACDE-1DC53EAEA553}" destId="{6E930F5F-9695-4C0D-B4E2-B64D26A9864B}" srcOrd="0" destOrd="0" parTransId="{A7C513F2-FA22-4F0D-AE86-E97E25E8B414}" sibTransId="{1938B9C3-14F2-4F0D-890B-2113F42C72D8}"/>
    <dgm:cxn modelId="{57E73E15-6FF6-46E1-B3C5-73FE02E618B5}" srcId="{CF05C2E5-0433-42C2-976C-91AF07C3A335}" destId="{3F7085FE-9893-480C-A77E-2A74EED2C945}" srcOrd="0" destOrd="0" parTransId="{E80901C2-0B7F-46A1-A019-357124478936}" sibTransId="{7CBCD296-EC0A-48E2-9B8D-1E5BF192EF75}"/>
    <dgm:cxn modelId="{16FE271B-3239-4332-AEFC-BB66F7205B37}" srcId="{62149FC7-B94A-4E2C-B324-3BCAFBF319A4}" destId="{E5F45F79-6C01-43CB-A7BF-4690084521ED}" srcOrd="0" destOrd="0" parTransId="{6E4E0E54-15BA-494F-BA2B-63BDFAEA7E78}" sibTransId="{492FA040-9ABF-48D6-BCEF-4FF3915C966D}"/>
    <dgm:cxn modelId="{DD876D22-2500-4F49-8B00-C3AA652AE433}" srcId="{62149FC7-B94A-4E2C-B324-3BCAFBF319A4}" destId="{4F94DD44-8B57-4394-8DC4-7D983242B3D2}" srcOrd="1" destOrd="0" parTransId="{49775202-E2BB-4FE4-9F19-247AF544B8BA}" sibTransId="{1B4AC0DE-0FAB-4080-999D-05605DC4D73D}"/>
    <dgm:cxn modelId="{9398BB3E-DADF-4467-B052-3C993EA4D32A}" srcId="{9F58C273-A8F6-4DF2-802C-E584CFD867B0}" destId="{8ABF9A7F-CF49-4C27-9758-1CE1AA42EB4E}" srcOrd="1" destOrd="0" parTransId="{25417E5C-7C77-4E21-BD3B-57B36161C847}" sibTransId="{8797FB07-9613-4F6A-B72A-7D57437377B3}"/>
    <dgm:cxn modelId="{33E46841-081D-4583-B417-00CBC32CF97C}" srcId="{9F58C273-A8F6-4DF2-802C-E584CFD867B0}" destId="{CF05C2E5-0433-42C2-976C-91AF07C3A335}" srcOrd="0" destOrd="0" parTransId="{9C3389B3-510A-436C-9A19-616224CB9CDF}" sibTransId="{53B99C51-C86E-49B6-B9BA-66D1F90F5C00}"/>
    <dgm:cxn modelId="{781E1064-1BE4-418E-AACB-E7BF12C4F82A}" type="presOf" srcId="{8ABF9A7F-CF49-4C27-9758-1CE1AA42EB4E}" destId="{FE98FA12-9FFA-4542-B1EB-3AE9F389135F}" srcOrd="0" destOrd="0" presId="urn:microsoft.com/office/officeart/2009/3/layout/StepUpProcess"/>
    <dgm:cxn modelId="{DAC5B44C-79BD-4702-A3B9-1823AF66142C}" type="presOf" srcId="{62149FC7-B94A-4E2C-B324-3BCAFBF319A4}" destId="{78D7B8FB-2607-480E-9A7A-CEED263E3312}" srcOrd="0" destOrd="0" presId="urn:microsoft.com/office/officeart/2009/3/layout/StepUpProcess"/>
    <dgm:cxn modelId="{ED519E6E-99B3-4132-A0BE-4C6E91C72703}" type="presOf" srcId="{079D760D-530F-4A21-87E2-FDB24EF11A95}" destId="{78D7B8FB-2607-480E-9A7A-CEED263E3312}" srcOrd="0" destOrd="3" presId="urn:microsoft.com/office/officeart/2009/3/layout/StepUpProcess"/>
    <dgm:cxn modelId="{C420F174-DE0E-4B31-8483-5AC1A12ADD7F}" srcId="{62149FC7-B94A-4E2C-B324-3BCAFBF319A4}" destId="{079D760D-530F-4A21-87E2-FDB24EF11A95}" srcOrd="2" destOrd="0" parTransId="{87E50965-829C-4C36-91D9-EAAEF2215A8D}" sibTransId="{48F090A2-A01C-4EA6-968E-2903D530FA84}"/>
    <dgm:cxn modelId="{F915FD74-265A-4D04-BDF2-F4CDE48F73C5}" type="presOf" srcId="{9F58C273-A8F6-4DF2-802C-E584CFD867B0}" destId="{3C8DF761-BA4D-4B56-BBF4-E57B09662B0C}" srcOrd="0" destOrd="0" presId="urn:microsoft.com/office/officeart/2009/3/layout/StepUpProcess"/>
    <dgm:cxn modelId="{CDE5187A-4646-4EE1-999B-2F00B8E6E4CA}" type="presOf" srcId="{6E930F5F-9695-4C0D-B4E2-B64D26A9864B}" destId="{7E13A77B-F921-4261-88AF-56C7B98E21A1}" srcOrd="0" destOrd="1" presId="urn:microsoft.com/office/officeart/2009/3/layout/StepUpProcess"/>
    <dgm:cxn modelId="{26A8C55A-F598-47D3-AAA7-9C4D5DCE69B3}" type="presOf" srcId="{FA41FD6B-2EFF-49F8-B8F9-7182F1FA542A}" destId="{8A45B0BE-A749-48FF-93CB-11C941874365}" srcOrd="0" destOrd="0" presId="urn:microsoft.com/office/officeart/2009/3/layout/StepUpProcess"/>
    <dgm:cxn modelId="{96B2AB86-A206-46E5-A7FF-A8C51712DCB0}" type="presOf" srcId="{9355A1E2-F422-45B0-ACDE-1DC53EAEA553}" destId="{7E13A77B-F921-4261-88AF-56C7B98E21A1}" srcOrd="0" destOrd="0" presId="urn:microsoft.com/office/officeart/2009/3/layout/StepUpProcess"/>
    <dgm:cxn modelId="{A651238D-51C8-4942-ADF9-5EFF21BDD17B}" srcId="{9F58C273-A8F6-4DF2-802C-E584CFD867B0}" destId="{FA41FD6B-2EFF-49F8-B8F9-7182F1FA542A}" srcOrd="3" destOrd="0" parTransId="{164E580B-82C4-416A-B01E-7EC0725C43A8}" sibTransId="{32C37D4E-4721-43EB-BD74-FE8E116523FD}"/>
    <dgm:cxn modelId="{0EE08790-966D-427A-A4D9-D3068E60DF16}" srcId="{9F58C273-A8F6-4DF2-802C-E584CFD867B0}" destId="{9355A1E2-F422-45B0-ACDE-1DC53EAEA553}" srcOrd="2" destOrd="0" parTransId="{2C2282A5-3B05-4398-9395-6EC48C8A1093}" sibTransId="{BB617B56-8932-40EF-991B-71B71AEC28E2}"/>
    <dgm:cxn modelId="{99069DAA-F615-49F2-A0AC-7BE65B0617D8}" srcId="{8ABF9A7F-CF49-4C27-9758-1CE1AA42EB4E}" destId="{70C7EAF4-371D-4104-A5F7-BE221219B85E}" srcOrd="0" destOrd="0" parTransId="{9A9ED27D-4029-4D12-9CB4-96D0A11A4C7F}" sibTransId="{BEEE93C7-AB0B-4310-BCF1-F6DA6E36CF22}"/>
    <dgm:cxn modelId="{500D94BE-70E0-428F-9959-E35998583B1E}" type="presOf" srcId="{CF05C2E5-0433-42C2-976C-91AF07C3A335}" destId="{B078F58D-1AC1-403B-A6EA-D242F88CA3D5}" srcOrd="0" destOrd="0" presId="urn:microsoft.com/office/officeart/2009/3/layout/StepUpProcess"/>
    <dgm:cxn modelId="{A2CE96C2-AADF-49D5-9399-3AA72495D3F0}" srcId="{9F58C273-A8F6-4DF2-802C-E584CFD867B0}" destId="{62149FC7-B94A-4E2C-B324-3BCAFBF319A4}" srcOrd="4" destOrd="0" parTransId="{DB9BF26C-394F-4021-BE08-4B0631F1D827}" sibTransId="{E4782735-9799-444C-941A-43C94F8E465A}"/>
    <dgm:cxn modelId="{E1DE29D3-E328-424A-A834-93B385FAEA13}" type="presOf" srcId="{70C7EAF4-371D-4104-A5F7-BE221219B85E}" destId="{FE98FA12-9FFA-4542-B1EB-3AE9F389135F}" srcOrd="0" destOrd="1" presId="urn:microsoft.com/office/officeart/2009/3/layout/StepUpProcess"/>
    <dgm:cxn modelId="{02A0EDDF-B9E3-457A-A239-D462D9BDB792}" type="presOf" srcId="{E5F45F79-6C01-43CB-A7BF-4690084521ED}" destId="{78D7B8FB-2607-480E-9A7A-CEED263E3312}" srcOrd="0" destOrd="1" presId="urn:microsoft.com/office/officeart/2009/3/layout/StepUpProcess"/>
    <dgm:cxn modelId="{59C9B610-A11D-48D5-8A15-2E49F2903F2D}" type="presParOf" srcId="{3C8DF761-BA4D-4B56-BBF4-E57B09662B0C}" destId="{C0B2BEA5-EE2A-4A98-94EE-748C72AF42D3}" srcOrd="0" destOrd="0" presId="urn:microsoft.com/office/officeart/2009/3/layout/StepUpProcess"/>
    <dgm:cxn modelId="{3D76E009-0137-4EBF-B36F-01F19CE9B44C}" type="presParOf" srcId="{C0B2BEA5-EE2A-4A98-94EE-748C72AF42D3}" destId="{432D2AFA-17B3-4FCA-B5CB-901EACCC1D3B}" srcOrd="0" destOrd="0" presId="urn:microsoft.com/office/officeart/2009/3/layout/StepUpProcess"/>
    <dgm:cxn modelId="{9F9AF1E6-0D3B-46F1-A9CB-08ACC8693402}" type="presParOf" srcId="{C0B2BEA5-EE2A-4A98-94EE-748C72AF42D3}" destId="{B078F58D-1AC1-403B-A6EA-D242F88CA3D5}" srcOrd="1" destOrd="0" presId="urn:microsoft.com/office/officeart/2009/3/layout/StepUpProcess"/>
    <dgm:cxn modelId="{310773DF-7F54-4B3D-AF88-DABECA592923}" type="presParOf" srcId="{C0B2BEA5-EE2A-4A98-94EE-748C72AF42D3}" destId="{09D22C88-A916-4B49-B8A8-2DF9A932C8E2}" srcOrd="2" destOrd="0" presId="urn:microsoft.com/office/officeart/2009/3/layout/StepUpProcess"/>
    <dgm:cxn modelId="{241386C9-618B-4100-B06E-DC0FCAAE07EA}" type="presParOf" srcId="{3C8DF761-BA4D-4B56-BBF4-E57B09662B0C}" destId="{81B7C883-D924-4948-9BB2-8F30CE75DCCF}" srcOrd="1" destOrd="0" presId="urn:microsoft.com/office/officeart/2009/3/layout/StepUpProcess"/>
    <dgm:cxn modelId="{B8D5FB72-51F0-4897-9009-B481F9BA3CBE}" type="presParOf" srcId="{81B7C883-D924-4948-9BB2-8F30CE75DCCF}" destId="{1C299C47-0DE6-4EC6-A104-EE57580AF5FA}" srcOrd="0" destOrd="0" presId="urn:microsoft.com/office/officeart/2009/3/layout/StepUpProcess"/>
    <dgm:cxn modelId="{63FC628C-D4F6-46C4-A191-BD1BC5804C00}" type="presParOf" srcId="{3C8DF761-BA4D-4B56-BBF4-E57B09662B0C}" destId="{995BBE23-97EC-4BEC-A842-7EBEF4169504}" srcOrd="2" destOrd="0" presId="urn:microsoft.com/office/officeart/2009/3/layout/StepUpProcess"/>
    <dgm:cxn modelId="{22A60D7F-9980-43D1-AD35-14158D88B46A}" type="presParOf" srcId="{995BBE23-97EC-4BEC-A842-7EBEF4169504}" destId="{F2717EEA-0020-4264-A95D-12C1BFBDA451}" srcOrd="0" destOrd="0" presId="urn:microsoft.com/office/officeart/2009/3/layout/StepUpProcess"/>
    <dgm:cxn modelId="{3401D1E8-54E8-482C-A5E1-5FD7A033FC60}" type="presParOf" srcId="{995BBE23-97EC-4BEC-A842-7EBEF4169504}" destId="{FE98FA12-9FFA-4542-B1EB-3AE9F389135F}" srcOrd="1" destOrd="0" presId="urn:microsoft.com/office/officeart/2009/3/layout/StepUpProcess"/>
    <dgm:cxn modelId="{D04FE9D8-7759-45F5-87FB-7AA887C76F2F}" type="presParOf" srcId="{995BBE23-97EC-4BEC-A842-7EBEF4169504}" destId="{BFD78B1E-6F6E-432A-B251-53AE32E79814}" srcOrd="2" destOrd="0" presId="urn:microsoft.com/office/officeart/2009/3/layout/StepUpProcess"/>
    <dgm:cxn modelId="{B0AFD962-FF52-45A2-94A0-B0EEAE9A34B5}" type="presParOf" srcId="{3C8DF761-BA4D-4B56-BBF4-E57B09662B0C}" destId="{160C25BB-6018-4021-B578-213F44B966C3}" srcOrd="3" destOrd="0" presId="urn:microsoft.com/office/officeart/2009/3/layout/StepUpProcess"/>
    <dgm:cxn modelId="{63471F55-9B5B-4E42-9A77-5EA068D6AA15}" type="presParOf" srcId="{160C25BB-6018-4021-B578-213F44B966C3}" destId="{50E3DD2C-DFBC-458D-950A-0628D3B0C390}" srcOrd="0" destOrd="0" presId="urn:microsoft.com/office/officeart/2009/3/layout/StepUpProcess"/>
    <dgm:cxn modelId="{57538A54-49A1-4B4B-8CFB-A9695CD6EC8F}" type="presParOf" srcId="{3C8DF761-BA4D-4B56-BBF4-E57B09662B0C}" destId="{DF27922E-388B-4668-8D60-C5309F87AADC}" srcOrd="4" destOrd="0" presId="urn:microsoft.com/office/officeart/2009/3/layout/StepUpProcess"/>
    <dgm:cxn modelId="{EAABE6A0-A638-4338-8459-3EDF4BF74AEE}" type="presParOf" srcId="{DF27922E-388B-4668-8D60-C5309F87AADC}" destId="{7C4DE33A-E626-4AB0-BF1C-B93A8C2C80C6}" srcOrd="0" destOrd="0" presId="urn:microsoft.com/office/officeart/2009/3/layout/StepUpProcess"/>
    <dgm:cxn modelId="{DC28B48F-8CA9-40E2-8537-4F8948800AA0}" type="presParOf" srcId="{DF27922E-388B-4668-8D60-C5309F87AADC}" destId="{7E13A77B-F921-4261-88AF-56C7B98E21A1}" srcOrd="1" destOrd="0" presId="urn:microsoft.com/office/officeart/2009/3/layout/StepUpProcess"/>
    <dgm:cxn modelId="{37D3FDF0-81E1-4A7C-8DAD-343851A8BEA2}" type="presParOf" srcId="{DF27922E-388B-4668-8D60-C5309F87AADC}" destId="{D5221FA4-23B0-43EE-8590-CA3B85870DD4}" srcOrd="2" destOrd="0" presId="urn:microsoft.com/office/officeart/2009/3/layout/StepUpProcess"/>
    <dgm:cxn modelId="{B8D21954-2B20-4E25-BF7B-9504878CA719}" type="presParOf" srcId="{3C8DF761-BA4D-4B56-BBF4-E57B09662B0C}" destId="{A1A3F4F7-390C-4389-AE78-E8B32374E190}" srcOrd="5" destOrd="0" presId="urn:microsoft.com/office/officeart/2009/3/layout/StepUpProcess"/>
    <dgm:cxn modelId="{AF221151-5E1B-4338-BEDB-0217DEF919F0}" type="presParOf" srcId="{A1A3F4F7-390C-4389-AE78-E8B32374E190}" destId="{81AC7382-60D7-439E-AD67-4DADDBCA9EE5}" srcOrd="0" destOrd="0" presId="urn:microsoft.com/office/officeart/2009/3/layout/StepUpProcess"/>
    <dgm:cxn modelId="{CAE80111-BCA1-444B-A260-F759F8FDE938}" type="presParOf" srcId="{3C8DF761-BA4D-4B56-BBF4-E57B09662B0C}" destId="{106C95E1-3A8B-4719-A781-DD143D22891D}" srcOrd="6" destOrd="0" presId="urn:microsoft.com/office/officeart/2009/3/layout/StepUpProcess"/>
    <dgm:cxn modelId="{99ACBEC1-9651-4A18-9F50-601AF586EA1F}" type="presParOf" srcId="{106C95E1-3A8B-4719-A781-DD143D22891D}" destId="{2B95D9D9-3B5F-474A-AD85-2E68872F38DB}" srcOrd="0" destOrd="0" presId="urn:microsoft.com/office/officeart/2009/3/layout/StepUpProcess"/>
    <dgm:cxn modelId="{00844A6C-C7C3-4C3A-98D2-04905A7FC2A8}" type="presParOf" srcId="{106C95E1-3A8B-4719-A781-DD143D22891D}" destId="{8A45B0BE-A749-48FF-93CB-11C941874365}" srcOrd="1" destOrd="0" presId="urn:microsoft.com/office/officeart/2009/3/layout/StepUpProcess"/>
    <dgm:cxn modelId="{601901AC-C69E-4BFB-BF84-11856CECDE93}" type="presParOf" srcId="{106C95E1-3A8B-4719-A781-DD143D22891D}" destId="{EF4FE9B6-EE26-4EE3-8505-3C1CA2CEA893}" srcOrd="2" destOrd="0" presId="urn:microsoft.com/office/officeart/2009/3/layout/StepUpProcess"/>
    <dgm:cxn modelId="{EC11BA44-C2B6-491D-9B7C-433F77464EE5}" type="presParOf" srcId="{3C8DF761-BA4D-4B56-BBF4-E57B09662B0C}" destId="{F3F2FA83-BF58-421C-9E92-B256E31E6C64}" srcOrd="7" destOrd="0" presId="urn:microsoft.com/office/officeart/2009/3/layout/StepUpProcess"/>
    <dgm:cxn modelId="{6C338875-0EB5-4FD4-A0ED-059E59B7EDFB}" type="presParOf" srcId="{F3F2FA83-BF58-421C-9E92-B256E31E6C64}" destId="{2F3DABC1-C324-4C58-B014-F78082AA237C}" srcOrd="0" destOrd="0" presId="urn:microsoft.com/office/officeart/2009/3/layout/StepUpProcess"/>
    <dgm:cxn modelId="{8E873922-1BDE-4DA5-955C-299D7EDBF243}" type="presParOf" srcId="{3C8DF761-BA4D-4B56-BBF4-E57B09662B0C}" destId="{3CF49145-86A7-4051-84D1-4E6D4C9460AC}" srcOrd="8" destOrd="0" presId="urn:microsoft.com/office/officeart/2009/3/layout/StepUpProcess"/>
    <dgm:cxn modelId="{0F90123B-B1F5-43E6-8BA8-AF6CB15EB7EC}" type="presParOf" srcId="{3CF49145-86A7-4051-84D1-4E6D4C9460AC}" destId="{4E30A873-98B1-422D-95C7-4C11886901D5}" srcOrd="0" destOrd="0" presId="urn:microsoft.com/office/officeart/2009/3/layout/StepUpProcess"/>
    <dgm:cxn modelId="{805D4F4C-BDBB-4D57-B10B-4DFFC90A86EE}" type="presParOf" srcId="{3CF49145-86A7-4051-84D1-4E6D4C9460AC}" destId="{78D7B8FB-2607-480E-9A7A-CEED263E3312}"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F7BB8-813F-4436-8372-8F349020CBC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7DB00FE-0672-41EF-ABF3-5430124194FA}">
      <dgm:prSet/>
      <dgm:spPr/>
      <dgm:t>
        <a:bodyPr/>
        <a:lstStyle/>
        <a:p>
          <a:pPr>
            <a:lnSpc>
              <a:spcPct val="100000"/>
            </a:lnSpc>
          </a:pPr>
          <a:r>
            <a:rPr lang="en-US"/>
            <a:t>Documents provided via email and in the Participant Packet</a:t>
          </a:r>
        </a:p>
      </dgm:t>
    </dgm:pt>
    <dgm:pt modelId="{5F8E510D-214D-483F-B297-5301D5DB5B97}" type="parTrans" cxnId="{A330FFFB-0E48-4947-922B-F51BF459BADA}">
      <dgm:prSet/>
      <dgm:spPr/>
      <dgm:t>
        <a:bodyPr/>
        <a:lstStyle/>
        <a:p>
          <a:endParaRPr lang="en-US"/>
        </a:p>
      </dgm:t>
    </dgm:pt>
    <dgm:pt modelId="{7996B7C9-0FC0-4BC7-B69F-E7187D1A0BB4}" type="sibTrans" cxnId="{A330FFFB-0E48-4947-922B-F51BF459BADA}">
      <dgm:prSet/>
      <dgm:spPr/>
      <dgm:t>
        <a:bodyPr/>
        <a:lstStyle/>
        <a:p>
          <a:endParaRPr lang="en-US"/>
        </a:p>
      </dgm:t>
    </dgm:pt>
    <dgm:pt modelId="{6BAD3319-C7C1-4F10-895B-3B2E6FFC4ACF}">
      <dgm:prSet/>
      <dgm:spPr/>
      <dgm:t>
        <a:bodyPr/>
        <a:lstStyle/>
        <a:p>
          <a:pPr>
            <a:lnSpc>
              <a:spcPct val="100000"/>
            </a:lnSpc>
          </a:pPr>
          <a:r>
            <a:rPr lang="en-US"/>
            <a:t>Collaborative Aim</a:t>
          </a:r>
        </a:p>
      </dgm:t>
    </dgm:pt>
    <dgm:pt modelId="{901BBE20-E932-41DB-A5A3-482BB695FC55}" type="parTrans" cxnId="{9134D89A-DF5D-40FE-8BFF-A9F174AE615F}">
      <dgm:prSet/>
      <dgm:spPr/>
      <dgm:t>
        <a:bodyPr/>
        <a:lstStyle/>
        <a:p>
          <a:endParaRPr lang="en-US"/>
        </a:p>
      </dgm:t>
    </dgm:pt>
    <dgm:pt modelId="{7EDF0761-2C7D-4368-98AF-45AD2FAE9DAD}" type="sibTrans" cxnId="{9134D89A-DF5D-40FE-8BFF-A9F174AE615F}">
      <dgm:prSet/>
      <dgm:spPr/>
      <dgm:t>
        <a:bodyPr/>
        <a:lstStyle/>
        <a:p>
          <a:endParaRPr lang="en-US"/>
        </a:p>
      </dgm:t>
    </dgm:pt>
    <dgm:pt modelId="{57375F94-B852-446B-9394-C05C69CAC3AB}">
      <dgm:prSet/>
      <dgm:spPr/>
      <dgm:t>
        <a:bodyPr/>
        <a:lstStyle/>
        <a:p>
          <a:pPr>
            <a:lnSpc>
              <a:spcPct val="100000"/>
            </a:lnSpc>
          </a:pPr>
          <a:r>
            <a:rPr lang="en-US"/>
            <a:t>Measurement Strategy</a:t>
          </a:r>
        </a:p>
      </dgm:t>
    </dgm:pt>
    <dgm:pt modelId="{46CF4BDE-BBF6-4867-B1BF-CDE9CA249763}" type="parTrans" cxnId="{919AEFE7-3CFD-437D-A76D-9DF3080B5449}">
      <dgm:prSet/>
      <dgm:spPr/>
      <dgm:t>
        <a:bodyPr/>
        <a:lstStyle/>
        <a:p>
          <a:endParaRPr lang="en-US"/>
        </a:p>
      </dgm:t>
    </dgm:pt>
    <dgm:pt modelId="{9FDCFCEE-AA0B-465E-AAFC-34465CA54608}" type="sibTrans" cxnId="{919AEFE7-3CFD-437D-A76D-9DF3080B5449}">
      <dgm:prSet/>
      <dgm:spPr/>
      <dgm:t>
        <a:bodyPr/>
        <a:lstStyle/>
        <a:p>
          <a:endParaRPr lang="en-US"/>
        </a:p>
      </dgm:t>
    </dgm:pt>
    <dgm:pt modelId="{A957DC5E-38D1-445F-966D-49D2CDFD3642}">
      <dgm:prSet/>
      <dgm:spPr/>
      <dgm:t>
        <a:bodyPr/>
        <a:lstStyle/>
        <a:p>
          <a:pPr>
            <a:lnSpc>
              <a:spcPct val="100000"/>
            </a:lnSpc>
          </a:pPr>
          <a:r>
            <a:rPr lang="en-US"/>
            <a:t>Change Package</a:t>
          </a:r>
        </a:p>
      </dgm:t>
    </dgm:pt>
    <dgm:pt modelId="{0C55DD71-0C1D-431C-BD97-0AFF196341F8}" type="parTrans" cxnId="{CADB689A-29A6-462F-9BFE-C727172B5DA2}">
      <dgm:prSet/>
      <dgm:spPr/>
      <dgm:t>
        <a:bodyPr/>
        <a:lstStyle/>
        <a:p>
          <a:endParaRPr lang="en-US"/>
        </a:p>
      </dgm:t>
    </dgm:pt>
    <dgm:pt modelId="{0B89BB96-1ABC-41A8-83DB-B455D16FA065}" type="sibTrans" cxnId="{CADB689A-29A6-462F-9BFE-C727172B5DA2}">
      <dgm:prSet/>
      <dgm:spPr/>
      <dgm:t>
        <a:bodyPr/>
        <a:lstStyle/>
        <a:p>
          <a:endParaRPr lang="en-US"/>
        </a:p>
      </dgm:t>
    </dgm:pt>
    <dgm:pt modelId="{9265AD96-B874-4B9C-A415-25CF108E2AB2}" type="pres">
      <dgm:prSet presAssocID="{2C9F7BB8-813F-4436-8372-8F349020CBC6}" presName="root" presStyleCnt="0">
        <dgm:presLayoutVars>
          <dgm:dir/>
          <dgm:resizeHandles val="exact"/>
        </dgm:presLayoutVars>
      </dgm:prSet>
      <dgm:spPr/>
    </dgm:pt>
    <dgm:pt modelId="{395905D6-EBB2-4243-8E34-B00D08E885A3}" type="pres">
      <dgm:prSet presAssocID="{57DB00FE-0672-41EF-ABF3-5430124194FA}" presName="compNode" presStyleCnt="0"/>
      <dgm:spPr/>
    </dgm:pt>
    <dgm:pt modelId="{A4AC9687-993B-476C-ADDB-C912514BA91C}" type="pres">
      <dgm:prSet presAssocID="{57DB00FE-0672-41EF-ABF3-5430124194F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907AA0C0-1298-41B1-A161-F679CCC51C73}" type="pres">
      <dgm:prSet presAssocID="{57DB00FE-0672-41EF-ABF3-5430124194FA}" presName="spaceRect" presStyleCnt="0"/>
      <dgm:spPr/>
    </dgm:pt>
    <dgm:pt modelId="{16BF9233-F4AC-40F8-AE61-F4301604FB8F}" type="pres">
      <dgm:prSet presAssocID="{57DB00FE-0672-41EF-ABF3-5430124194FA}" presName="textRect" presStyleLbl="revTx" presStyleIdx="0" presStyleCnt="4">
        <dgm:presLayoutVars>
          <dgm:chMax val="1"/>
          <dgm:chPref val="1"/>
        </dgm:presLayoutVars>
      </dgm:prSet>
      <dgm:spPr/>
    </dgm:pt>
    <dgm:pt modelId="{5DE87722-C778-4459-8086-C2691B48D990}" type="pres">
      <dgm:prSet presAssocID="{7996B7C9-0FC0-4BC7-B69F-E7187D1A0BB4}" presName="sibTrans" presStyleCnt="0"/>
      <dgm:spPr/>
    </dgm:pt>
    <dgm:pt modelId="{6210A5D1-5B60-46B2-8E29-2BE27B55BBAE}" type="pres">
      <dgm:prSet presAssocID="{6BAD3319-C7C1-4F10-895B-3B2E6FFC4ACF}" presName="compNode" presStyleCnt="0"/>
      <dgm:spPr/>
    </dgm:pt>
    <dgm:pt modelId="{F7AEAB49-CAE5-40F4-8793-A80D130D23C5}" type="pres">
      <dgm:prSet presAssocID="{6BAD3319-C7C1-4F10-895B-3B2E6FFC4AC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C7A3043B-7914-4420-A8F8-D371C5132E2F}" type="pres">
      <dgm:prSet presAssocID="{6BAD3319-C7C1-4F10-895B-3B2E6FFC4ACF}" presName="spaceRect" presStyleCnt="0"/>
      <dgm:spPr/>
    </dgm:pt>
    <dgm:pt modelId="{D4B5D4E4-7620-4327-BA54-39941B778C15}" type="pres">
      <dgm:prSet presAssocID="{6BAD3319-C7C1-4F10-895B-3B2E6FFC4ACF}" presName="textRect" presStyleLbl="revTx" presStyleIdx="1" presStyleCnt="4">
        <dgm:presLayoutVars>
          <dgm:chMax val="1"/>
          <dgm:chPref val="1"/>
        </dgm:presLayoutVars>
      </dgm:prSet>
      <dgm:spPr/>
    </dgm:pt>
    <dgm:pt modelId="{1AC96D3E-7E49-4E02-9096-19652C911A0B}" type="pres">
      <dgm:prSet presAssocID="{7EDF0761-2C7D-4368-98AF-45AD2FAE9DAD}" presName="sibTrans" presStyleCnt="0"/>
      <dgm:spPr/>
    </dgm:pt>
    <dgm:pt modelId="{50225CA8-223C-4BEB-9B80-49B2407946DA}" type="pres">
      <dgm:prSet presAssocID="{57375F94-B852-446B-9394-C05C69CAC3AB}" presName="compNode" presStyleCnt="0"/>
      <dgm:spPr/>
    </dgm:pt>
    <dgm:pt modelId="{D13D82A9-2059-4037-A90E-C1BC3E118C2B}" type="pres">
      <dgm:prSet presAssocID="{57375F94-B852-446B-9394-C05C69CAC3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125C4800-E98B-4DEA-A9A5-321B4973D59E}" type="pres">
      <dgm:prSet presAssocID="{57375F94-B852-446B-9394-C05C69CAC3AB}" presName="spaceRect" presStyleCnt="0"/>
      <dgm:spPr/>
    </dgm:pt>
    <dgm:pt modelId="{860E4A8C-1403-42F4-9178-79DC3D9D87F9}" type="pres">
      <dgm:prSet presAssocID="{57375F94-B852-446B-9394-C05C69CAC3AB}" presName="textRect" presStyleLbl="revTx" presStyleIdx="2" presStyleCnt="4">
        <dgm:presLayoutVars>
          <dgm:chMax val="1"/>
          <dgm:chPref val="1"/>
        </dgm:presLayoutVars>
      </dgm:prSet>
      <dgm:spPr/>
    </dgm:pt>
    <dgm:pt modelId="{D07F8A01-8A9A-4DEF-9373-9763ABEDB3E4}" type="pres">
      <dgm:prSet presAssocID="{9FDCFCEE-AA0B-465E-AAFC-34465CA54608}" presName="sibTrans" presStyleCnt="0"/>
      <dgm:spPr/>
    </dgm:pt>
    <dgm:pt modelId="{DC0EE1AE-4265-4242-B4C8-816950153FAF}" type="pres">
      <dgm:prSet presAssocID="{A957DC5E-38D1-445F-966D-49D2CDFD3642}" presName="compNode" presStyleCnt="0"/>
      <dgm:spPr/>
    </dgm:pt>
    <dgm:pt modelId="{23078205-1A37-4B7A-88E4-1A7DA5E20C56}" type="pres">
      <dgm:prSet presAssocID="{A957DC5E-38D1-445F-966D-49D2CDFD36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C81F6F1-299E-48C1-8FDE-2E7C7DF396C9}" type="pres">
      <dgm:prSet presAssocID="{A957DC5E-38D1-445F-966D-49D2CDFD3642}" presName="spaceRect" presStyleCnt="0"/>
      <dgm:spPr/>
    </dgm:pt>
    <dgm:pt modelId="{0B8ED8C4-6DA2-4DAE-B9E5-11E300B599D4}" type="pres">
      <dgm:prSet presAssocID="{A957DC5E-38D1-445F-966D-49D2CDFD3642}" presName="textRect" presStyleLbl="revTx" presStyleIdx="3" presStyleCnt="4">
        <dgm:presLayoutVars>
          <dgm:chMax val="1"/>
          <dgm:chPref val="1"/>
        </dgm:presLayoutVars>
      </dgm:prSet>
      <dgm:spPr/>
    </dgm:pt>
  </dgm:ptLst>
  <dgm:cxnLst>
    <dgm:cxn modelId="{B227BB1E-8A8D-4DA8-ADD6-633F937C75B3}" type="presOf" srcId="{57DB00FE-0672-41EF-ABF3-5430124194FA}" destId="{16BF9233-F4AC-40F8-AE61-F4301604FB8F}" srcOrd="0" destOrd="0" presId="urn:microsoft.com/office/officeart/2018/2/layout/IconLabelList"/>
    <dgm:cxn modelId="{9C23E040-DB36-4DB1-965C-8CE8A926754E}" type="presOf" srcId="{57375F94-B852-446B-9394-C05C69CAC3AB}" destId="{860E4A8C-1403-42F4-9178-79DC3D9D87F9}" srcOrd="0" destOrd="0" presId="urn:microsoft.com/office/officeart/2018/2/layout/IconLabelList"/>
    <dgm:cxn modelId="{8687935E-67DD-4935-B962-62CAD5DD551B}" type="presOf" srcId="{6BAD3319-C7C1-4F10-895B-3B2E6FFC4ACF}" destId="{D4B5D4E4-7620-4327-BA54-39941B778C15}" srcOrd="0" destOrd="0" presId="urn:microsoft.com/office/officeart/2018/2/layout/IconLabelList"/>
    <dgm:cxn modelId="{7FE51148-4761-4A57-890C-536D025F7AFE}" type="presOf" srcId="{2C9F7BB8-813F-4436-8372-8F349020CBC6}" destId="{9265AD96-B874-4B9C-A415-25CF108E2AB2}" srcOrd="0" destOrd="0" presId="urn:microsoft.com/office/officeart/2018/2/layout/IconLabelList"/>
    <dgm:cxn modelId="{0273BA72-A373-47A0-B86D-BF73E42200C5}" type="presOf" srcId="{A957DC5E-38D1-445F-966D-49D2CDFD3642}" destId="{0B8ED8C4-6DA2-4DAE-B9E5-11E300B599D4}" srcOrd="0" destOrd="0" presId="urn:microsoft.com/office/officeart/2018/2/layout/IconLabelList"/>
    <dgm:cxn modelId="{CADB689A-29A6-462F-9BFE-C727172B5DA2}" srcId="{2C9F7BB8-813F-4436-8372-8F349020CBC6}" destId="{A957DC5E-38D1-445F-966D-49D2CDFD3642}" srcOrd="3" destOrd="0" parTransId="{0C55DD71-0C1D-431C-BD97-0AFF196341F8}" sibTransId="{0B89BB96-1ABC-41A8-83DB-B455D16FA065}"/>
    <dgm:cxn modelId="{9134D89A-DF5D-40FE-8BFF-A9F174AE615F}" srcId="{2C9F7BB8-813F-4436-8372-8F349020CBC6}" destId="{6BAD3319-C7C1-4F10-895B-3B2E6FFC4ACF}" srcOrd="1" destOrd="0" parTransId="{901BBE20-E932-41DB-A5A3-482BB695FC55}" sibTransId="{7EDF0761-2C7D-4368-98AF-45AD2FAE9DAD}"/>
    <dgm:cxn modelId="{919AEFE7-3CFD-437D-A76D-9DF3080B5449}" srcId="{2C9F7BB8-813F-4436-8372-8F349020CBC6}" destId="{57375F94-B852-446B-9394-C05C69CAC3AB}" srcOrd="2" destOrd="0" parTransId="{46CF4BDE-BBF6-4867-B1BF-CDE9CA249763}" sibTransId="{9FDCFCEE-AA0B-465E-AAFC-34465CA54608}"/>
    <dgm:cxn modelId="{A330FFFB-0E48-4947-922B-F51BF459BADA}" srcId="{2C9F7BB8-813F-4436-8372-8F349020CBC6}" destId="{57DB00FE-0672-41EF-ABF3-5430124194FA}" srcOrd="0" destOrd="0" parTransId="{5F8E510D-214D-483F-B297-5301D5DB5B97}" sibTransId="{7996B7C9-0FC0-4BC7-B69F-E7187D1A0BB4}"/>
    <dgm:cxn modelId="{2B4BBEE1-3161-4199-802B-A43379089BD0}" type="presParOf" srcId="{9265AD96-B874-4B9C-A415-25CF108E2AB2}" destId="{395905D6-EBB2-4243-8E34-B00D08E885A3}" srcOrd="0" destOrd="0" presId="urn:microsoft.com/office/officeart/2018/2/layout/IconLabelList"/>
    <dgm:cxn modelId="{5D03BE6B-DEA3-47AA-AAC4-5ECE745BBE36}" type="presParOf" srcId="{395905D6-EBB2-4243-8E34-B00D08E885A3}" destId="{A4AC9687-993B-476C-ADDB-C912514BA91C}" srcOrd="0" destOrd="0" presId="urn:microsoft.com/office/officeart/2018/2/layout/IconLabelList"/>
    <dgm:cxn modelId="{F374846C-A423-4624-B0ED-FED01E91AECC}" type="presParOf" srcId="{395905D6-EBB2-4243-8E34-B00D08E885A3}" destId="{907AA0C0-1298-41B1-A161-F679CCC51C73}" srcOrd="1" destOrd="0" presId="urn:microsoft.com/office/officeart/2018/2/layout/IconLabelList"/>
    <dgm:cxn modelId="{38B571A7-BA39-4616-88BD-7A3DC31C62A2}" type="presParOf" srcId="{395905D6-EBB2-4243-8E34-B00D08E885A3}" destId="{16BF9233-F4AC-40F8-AE61-F4301604FB8F}" srcOrd="2" destOrd="0" presId="urn:microsoft.com/office/officeart/2018/2/layout/IconLabelList"/>
    <dgm:cxn modelId="{59A188F9-6692-4EE6-B1B0-E9DDF6804512}" type="presParOf" srcId="{9265AD96-B874-4B9C-A415-25CF108E2AB2}" destId="{5DE87722-C778-4459-8086-C2691B48D990}" srcOrd="1" destOrd="0" presId="urn:microsoft.com/office/officeart/2018/2/layout/IconLabelList"/>
    <dgm:cxn modelId="{F4354A78-A5D7-4D88-BA13-2295E4958D13}" type="presParOf" srcId="{9265AD96-B874-4B9C-A415-25CF108E2AB2}" destId="{6210A5D1-5B60-46B2-8E29-2BE27B55BBAE}" srcOrd="2" destOrd="0" presId="urn:microsoft.com/office/officeart/2018/2/layout/IconLabelList"/>
    <dgm:cxn modelId="{C779173F-3A76-472B-AE34-B7F50EA73F71}" type="presParOf" srcId="{6210A5D1-5B60-46B2-8E29-2BE27B55BBAE}" destId="{F7AEAB49-CAE5-40F4-8793-A80D130D23C5}" srcOrd="0" destOrd="0" presId="urn:microsoft.com/office/officeart/2018/2/layout/IconLabelList"/>
    <dgm:cxn modelId="{FA2B1750-67B5-49CE-9790-E28474C537A2}" type="presParOf" srcId="{6210A5D1-5B60-46B2-8E29-2BE27B55BBAE}" destId="{C7A3043B-7914-4420-A8F8-D371C5132E2F}" srcOrd="1" destOrd="0" presId="urn:microsoft.com/office/officeart/2018/2/layout/IconLabelList"/>
    <dgm:cxn modelId="{663362C5-C956-42F9-9166-495D48B4ACDF}" type="presParOf" srcId="{6210A5D1-5B60-46B2-8E29-2BE27B55BBAE}" destId="{D4B5D4E4-7620-4327-BA54-39941B778C15}" srcOrd="2" destOrd="0" presId="urn:microsoft.com/office/officeart/2018/2/layout/IconLabelList"/>
    <dgm:cxn modelId="{3E147DF7-E0EE-40C4-BD0A-302B8A5D9D7C}" type="presParOf" srcId="{9265AD96-B874-4B9C-A415-25CF108E2AB2}" destId="{1AC96D3E-7E49-4E02-9096-19652C911A0B}" srcOrd="3" destOrd="0" presId="urn:microsoft.com/office/officeart/2018/2/layout/IconLabelList"/>
    <dgm:cxn modelId="{3B63C54A-1862-4474-AD67-781460227F58}" type="presParOf" srcId="{9265AD96-B874-4B9C-A415-25CF108E2AB2}" destId="{50225CA8-223C-4BEB-9B80-49B2407946DA}" srcOrd="4" destOrd="0" presId="urn:microsoft.com/office/officeart/2018/2/layout/IconLabelList"/>
    <dgm:cxn modelId="{EA8DA592-3E1D-40DA-8ECD-40A6D512A005}" type="presParOf" srcId="{50225CA8-223C-4BEB-9B80-49B2407946DA}" destId="{D13D82A9-2059-4037-A90E-C1BC3E118C2B}" srcOrd="0" destOrd="0" presId="urn:microsoft.com/office/officeart/2018/2/layout/IconLabelList"/>
    <dgm:cxn modelId="{8D70D0D0-387E-4E6F-B464-DE7026165E16}" type="presParOf" srcId="{50225CA8-223C-4BEB-9B80-49B2407946DA}" destId="{125C4800-E98B-4DEA-A9A5-321B4973D59E}" srcOrd="1" destOrd="0" presId="urn:microsoft.com/office/officeart/2018/2/layout/IconLabelList"/>
    <dgm:cxn modelId="{AFDBBBC5-5045-4A93-A0CB-8622FD36A8A3}" type="presParOf" srcId="{50225CA8-223C-4BEB-9B80-49B2407946DA}" destId="{860E4A8C-1403-42F4-9178-79DC3D9D87F9}" srcOrd="2" destOrd="0" presId="urn:microsoft.com/office/officeart/2018/2/layout/IconLabelList"/>
    <dgm:cxn modelId="{0D0588B7-E527-473F-AB69-C0D5FA972CB3}" type="presParOf" srcId="{9265AD96-B874-4B9C-A415-25CF108E2AB2}" destId="{D07F8A01-8A9A-4DEF-9373-9763ABEDB3E4}" srcOrd="5" destOrd="0" presId="urn:microsoft.com/office/officeart/2018/2/layout/IconLabelList"/>
    <dgm:cxn modelId="{2B535690-E85D-4F39-A519-FF832A16C0E4}" type="presParOf" srcId="{9265AD96-B874-4B9C-A415-25CF108E2AB2}" destId="{DC0EE1AE-4265-4242-B4C8-816950153FAF}" srcOrd="6" destOrd="0" presId="urn:microsoft.com/office/officeart/2018/2/layout/IconLabelList"/>
    <dgm:cxn modelId="{3118BCF3-7AAC-41E7-9024-D8D7D074F553}" type="presParOf" srcId="{DC0EE1AE-4265-4242-B4C8-816950153FAF}" destId="{23078205-1A37-4B7A-88E4-1A7DA5E20C56}" srcOrd="0" destOrd="0" presId="urn:microsoft.com/office/officeart/2018/2/layout/IconLabelList"/>
    <dgm:cxn modelId="{4EAB828F-3DD1-4626-B192-2C8DB85631A9}" type="presParOf" srcId="{DC0EE1AE-4265-4242-B4C8-816950153FAF}" destId="{4C81F6F1-299E-48C1-8FDE-2E7C7DF396C9}" srcOrd="1" destOrd="0" presId="urn:microsoft.com/office/officeart/2018/2/layout/IconLabelList"/>
    <dgm:cxn modelId="{6A192393-D804-46F6-9530-DB6469CAB80A}" type="presParOf" srcId="{DC0EE1AE-4265-4242-B4C8-816950153FAF}" destId="{0B8ED8C4-6DA2-4DAE-B9E5-11E300B599D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69FB01-2543-4258-94BD-8D4E6A63151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28222A3-6F89-4FC6-961A-10AFC4E9CC38}">
      <dgm:prSet/>
      <dgm:spPr/>
      <dgm:t>
        <a:bodyPr/>
        <a:lstStyle/>
        <a:p>
          <a:pPr>
            <a:lnSpc>
              <a:spcPct val="100000"/>
            </a:lnSpc>
          </a:pPr>
          <a:r>
            <a:rPr lang="en-US"/>
            <a:t>Participating Health Systems </a:t>
          </a:r>
          <a:r>
            <a:rPr lang="en-US">
              <a:latin typeface="Roboto"/>
            </a:rPr>
            <a:t>track three</a:t>
          </a:r>
          <a:r>
            <a:rPr lang="en-US" u="none">
              <a:latin typeface="Roboto"/>
            </a:rPr>
            <a:t> </a:t>
          </a:r>
          <a:r>
            <a:rPr lang="en-US" u="sng">
              <a:latin typeface="Roboto"/>
            </a:rPr>
            <a:t>aggregate</a:t>
          </a:r>
          <a:r>
            <a:rPr lang="en-US">
              <a:latin typeface="Roboto"/>
            </a:rPr>
            <a:t> metrics </a:t>
          </a:r>
          <a:r>
            <a:rPr lang="en-US"/>
            <a:t>once/month for recognized sites</a:t>
          </a:r>
        </a:p>
      </dgm:t>
    </dgm:pt>
    <dgm:pt modelId="{34E53568-27A5-42CE-BEF6-38956D26C68B}" type="parTrans" cxnId="{F31D69B0-8168-4CE7-9DE5-AE0AAB4B316E}">
      <dgm:prSet/>
      <dgm:spPr/>
      <dgm:t>
        <a:bodyPr/>
        <a:lstStyle/>
        <a:p>
          <a:endParaRPr lang="en-US"/>
        </a:p>
      </dgm:t>
    </dgm:pt>
    <dgm:pt modelId="{4BF6BE73-0A93-44CB-B2CD-D94C848DED48}" type="sibTrans" cxnId="{F31D69B0-8168-4CE7-9DE5-AE0AAB4B316E}">
      <dgm:prSet/>
      <dgm:spPr/>
      <dgm:t>
        <a:bodyPr/>
        <a:lstStyle/>
        <a:p>
          <a:endParaRPr lang="en-US"/>
        </a:p>
      </dgm:t>
    </dgm:pt>
    <dgm:pt modelId="{816C1FC5-65DF-43F3-9284-2FDEB5E60520}">
      <dgm:prSet/>
      <dgm:spPr/>
      <dgm:t>
        <a:bodyPr/>
        <a:lstStyle/>
        <a:p>
          <a:pPr>
            <a:lnSpc>
              <a:spcPct val="100000"/>
            </a:lnSpc>
          </a:pPr>
          <a:r>
            <a:rPr lang="en-US">
              <a:latin typeface="Roboto"/>
            </a:rPr>
            <a:t>Measure definitions align with existing AFHS measures guide and 4Ms care description </a:t>
          </a:r>
          <a:endParaRPr lang="en-US"/>
        </a:p>
      </dgm:t>
    </dgm:pt>
    <dgm:pt modelId="{798D6C3D-A2A3-43DD-ABF5-2E05CD21D14E}" type="parTrans" cxnId="{928A5D50-9A1C-45B8-BD9F-EF404304F43E}">
      <dgm:prSet/>
      <dgm:spPr/>
      <dgm:t>
        <a:bodyPr/>
        <a:lstStyle/>
        <a:p>
          <a:endParaRPr lang="en-US"/>
        </a:p>
      </dgm:t>
    </dgm:pt>
    <dgm:pt modelId="{6029CC87-2B3B-478D-9D58-FD0F1E36590E}" type="sibTrans" cxnId="{928A5D50-9A1C-45B8-BD9F-EF404304F43E}">
      <dgm:prSet/>
      <dgm:spPr/>
      <dgm:t>
        <a:bodyPr/>
        <a:lstStyle/>
        <a:p>
          <a:endParaRPr lang="en-US"/>
        </a:p>
      </dgm:t>
    </dgm:pt>
    <dgm:pt modelId="{7626D343-171A-4661-A5FA-289005BBF116}">
      <dgm:prSet/>
      <dgm:spPr/>
      <dgm:t>
        <a:bodyPr/>
        <a:lstStyle/>
        <a:p>
          <a:pPr>
            <a:lnSpc>
              <a:spcPct val="100000"/>
            </a:lnSpc>
          </a:pPr>
          <a:r>
            <a:rPr lang="en-US"/>
            <a:t>Participating systems with existing dashboards</a:t>
          </a:r>
          <a:r>
            <a:rPr lang="en-US">
              <a:latin typeface="Roboto"/>
            </a:rPr>
            <a:t> can utilize</a:t>
          </a:r>
          <a:r>
            <a:rPr lang="en-US"/>
            <a:t> data already collected and reported</a:t>
          </a:r>
          <a:r>
            <a:rPr lang="en-US">
              <a:latin typeface="Roboto"/>
            </a:rPr>
            <a:t> for quarterly outcome data </a:t>
          </a:r>
          <a:endParaRPr lang="en-US"/>
        </a:p>
      </dgm:t>
    </dgm:pt>
    <dgm:pt modelId="{16852DEC-63A6-44E2-989A-2DA459208AB6}" type="parTrans" cxnId="{2E2AE7A5-BE95-4063-B05E-83C70DF59E44}">
      <dgm:prSet/>
      <dgm:spPr/>
      <dgm:t>
        <a:bodyPr/>
        <a:lstStyle/>
        <a:p>
          <a:endParaRPr lang="en-US"/>
        </a:p>
      </dgm:t>
    </dgm:pt>
    <dgm:pt modelId="{A27074F7-D423-4C4C-936F-7436CEC02830}" type="sibTrans" cxnId="{2E2AE7A5-BE95-4063-B05E-83C70DF59E44}">
      <dgm:prSet/>
      <dgm:spPr/>
      <dgm:t>
        <a:bodyPr/>
        <a:lstStyle/>
        <a:p>
          <a:endParaRPr lang="en-US"/>
        </a:p>
      </dgm:t>
    </dgm:pt>
    <dgm:pt modelId="{2645558A-2B41-4794-BF56-2054B34938B1}">
      <dgm:prSet/>
      <dgm:spPr/>
      <dgm:t>
        <a:bodyPr/>
        <a:lstStyle/>
        <a:p>
          <a:pPr>
            <a:lnSpc>
              <a:spcPct val="100000"/>
            </a:lnSpc>
          </a:pPr>
          <a:r>
            <a:rPr lang="en-US">
              <a:latin typeface="Roboto"/>
            </a:rPr>
            <a:t>Systems asked to stratify data quarterly to explore equity in key collaborative metrics</a:t>
          </a:r>
          <a:endParaRPr lang="en-US"/>
        </a:p>
      </dgm:t>
    </dgm:pt>
    <dgm:pt modelId="{E805613E-D95E-4C49-B33F-57453B8D3BE4}" type="parTrans" cxnId="{7315789A-9762-4C3B-A3A3-BF7FF7EEFEDE}">
      <dgm:prSet/>
      <dgm:spPr/>
      <dgm:t>
        <a:bodyPr/>
        <a:lstStyle/>
        <a:p>
          <a:endParaRPr lang="en-US"/>
        </a:p>
      </dgm:t>
    </dgm:pt>
    <dgm:pt modelId="{425396E8-9158-4704-92AF-49D491BBDC85}" type="sibTrans" cxnId="{7315789A-9762-4C3B-A3A3-BF7FF7EEFEDE}">
      <dgm:prSet/>
      <dgm:spPr/>
      <dgm:t>
        <a:bodyPr/>
        <a:lstStyle/>
        <a:p>
          <a:endParaRPr lang="en-US"/>
        </a:p>
      </dgm:t>
    </dgm:pt>
    <dgm:pt modelId="{10E4C18A-DD17-40DE-82E0-0DEB749C2DAF}" type="pres">
      <dgm:prSet presAssocID="{9F69FB01-2543-4258-94BD-8D4E6A631519}" presName="root" presStyleCnt="0">
        <dgm:presLayoutVars>
          <dgm:dir/>
          <dgm:resizeHandles val="exact"/>
        </dgm:presLayoutVars>
      </dgm:prSet>
      <dgm:spPr/>
    </dgm:pt>
    <dgm:pt modelId="{CAC2B8DD-55E5-4B20-A8F8-B01203FC9FB6}" type="pres">
      <dgm:prSet presAssocID="{928222A3-6F89-4FC6-961A-10AFC4E9CC38}" presName="compNode" presStyleCnt="0"/>
      <dgm:spPr/>
    </dgm:pt>
    <dgm:pt modelId="{0069FBBD-D436-4B01-8E22-5A2286A1ED88}" type="pres">
      <dgm:prSet presAssocID="{928222A3-6F89-4FC6-961A-10AFC4E9CC38}" presName="bgRect" presStyleLbl="bgShp" presStyleIdx="0" presStyleCnt="4"/>
      <dgm:spPr/>
    </dgm:pt>
    <dgm:pt modelId="{1981D532-A73F-4C3E-90C7-339B1428F1F3}" type="pres">
      <dgm:prSet presAssocID="{928222A3-6F89-4FC6-961A-10AFC4E9CC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thly calendar outline"/>
        </a:ext>
      </dgm:extLst>
    </dgm:pt>
    <dgm:pt modelId="{663167F5-6959-4849-972E-6192E28FFF49}" type="pres">
      <dgm:prSet presAssocID="{928222A3-6F89-4FC6-961A-10AFC4E9CC38}" presName="spaceRect" presStyleCnt="0"/>
      <dgm:spPr/>
    </dgm:pt>
    <dgm:pt modelId="{334B174A-52CB-4A7B-B056-2ECAAB61968D}" type="pres">
      <dgm:prSet presAssocID="{928222A3-6F89-4FC6-961A-10AFC4E9CC38}" presName="parTx" presStyleLbl="revTx" presStyleIdx="0" presStyleCnt="4">
        <dgm:presLayoutVars>
          <dgm:chMax val="0"/>
          <dgm:chPref val="0"/>
        </dgm:presLayoutVars>
      </dgm:prSet>
      <dgm:spPr/>
    </dgm:pt>
    <dgm:pt modelId="{9BC9CD08-2F9A-4B53-B37C-3FA811CD0D10}" type="pres">
      <dgm:prSet presAssocID="{4BF6BE73-0A93-44CB-B2CD-D94C848DED48}" presName="sibTrans" presStyleCnt="0"/>
      <dgm:spPr/>
    </dgm:pt>
    <dgm:pt modelId="{B5DE6084-C8BB-431A-B5A8-F000443CFA1B}" type="pres">
      <dgm:prSet presAssocID="{816C1FC5-65DF-43F3-9284-2FDEB5E60520}" presName="compNode" presStyleCnt="0"/>
      <dgm:spPr/>
    </dgm:pt>
    <dgm:pt modelId="{9B789FF2-7280-4F66-8F3A-D9DCD0028E2D}" type="pres">
      <dgm:prSet presAssocID="{816C1FC5-65DF-43F3-9284-2FDEB5E60520}" presName="bgRect" presStyleLbl="bgShp" presStyleIdx="1" presStyleCnt="4"/>
      <dgm:spPr/>
    </dgm:pt>
    <dgm:pt modelId="{3E6A6045-92F2-4AA8-9B52-1AA953E9CAB2}" type="pres">
      <dgm:prSet presAssocID="{816C1FC5-65DF-43F3-9284-2FDEB5E605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62D4B245-FBBE-4F1F-B826-0BEBE9451612}" type="pres">
      <dgm:prSet presAssocID="{816C1FC5-65DF-43F3-9284-2FDEB5E60520}" presName="spaceRect" presStyleCnt="0"/>
      <dgm:spPr/>
    </dgm:pt>
    <dgm:pt modelId="{F96EE3BD-12CF-4BE2-AC4A-F23D272A24E5}" type="pres">
      <dgm:prSet presAssocID="{816C1FC5-65DF-43F3-9284-2FDEB5E60520}" presName="parTx" presStyleLbl="revTx" presStyleIdx="1" presStyleCnt="4">
        <dgm:presLayoutVars>
          <dgm:chMax val="0"/>
          <dgm:chPref val="0"/>
        </dgm:presLayoutVars>
      </dgm:prSet>
      <dgm:spPr/>
    </dgm:pt>
    <dgm:pt modelId="{75AB36E5-34C7-4A8A-B9E8-2C83DBB90E78}" type="pres">
      <dgm:prSet presAssocID="{6029CC87-2B3B-478D-9D58-FD0F1E36590E}" presName="sibTrans" presStyleCnt="0"/>
      <dgm:spPr/>
    </dgm:pt>
    <dgm:pt modelId="{6143889B-FF19-40C5-9ACE-3470240134BF}" type="pres">
      <dgm:prSet presAssocID="{7626D343-171A-4661-A5FA-289005BBF116}" presName="compNode" presStyleCnt="0"/>
      <dgm:spPr/>
    </dgm:pt>
    <dgm:pt modelId="{A40A5949-E139-4415-93EE-71BF31425079}" type="pres">
      <dgm:prSet presAssocID="{7626D343-171A-4661-A5FA-289005BBF116}" presName="bgRect" presStyleLbl="bgShp" presStyleIdx="2" presStyleCnt="4"/>
      <dgm:spPr/>
    </dgm:pt>
    <dgm:pt modelId="{089476EB-E376-407F-ADF8-8C3DE675A24A}" type="pres">
      <dgm:prSet presAssocID="{7626D343-171A-4661-A5FA-289005BBF1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7BD11B5A-AB4A-4D1C-A586-2DE09BCBACCA}" type="pres">
      <dgm:prSet presAssocID="{7626D343-171A-4661-A5FA-289005BBF116}" presName="spaceRect" presStyleCnt="0"/>
      <dgm:spPr/>
    </dgm:pt>
    <dgm:pt modelId="{1763AED9-032F-41DD-9549-BF669987D1F7}" type="pres">
      <dgm:prSet presAssocID="{7626D343-171A-4661-A5FA-289005BBF116}" presName="parTx" presStyleLbl="revTx" presStyleIdx="2" presStyleCnt="4">
        <dgm:presLayoutVars>
          <dgm:chMax val="0"/>
          <dgm:chPref val="0"/>
        </dgm:presLayoutVars>
      </dgm:prSet>
      <dgm:spPr/>
    </dgm:pt>
    <dgm:pt modelId="{89FD7BF2-3EF0-4BDD-8F53-81E3B6B22D86}" type="pres">
      <dgm:prSet presAssocID="{A27074F7-D423-4C4C-936F-7436CEC02830}" presName="sibTrans" presStyleCnt="0"/>
      <dgm:spPr/>
    </dgm:pt>
    <dgm:pt modelId="{1782EF69-0C8B-4122-84E5-3EE6832814A6}" type="pres">
      <dgm:prSet presAssocID="{2645558A-2B41-4794-BF56-2054B34938B1}" presName="compNode" presStyleCnt="0"/>
      <dgm:spPr/>
    </dgm:pt>
    <dgm:pt modelId="{F86E4178-3C28-42E3-A29C-84329DAF2238}" type="pres">
      <dgm:prSet presAssocID="{2645558A-2B41-4794-BF56-2054B34938B1}" presName="bgRect" presStyleLbl="bgShp" presStyleIdx="3" presStyleCnt="4"/>
      <dgm:spPr/>
    </dgm:pt>
    <dgm:pt modelId="{BB19D919-F4DB-4F14-AE79-FD2392F8728D}" type="pres">
      <dgm:prSet presAssocID="{2645558A-2B41-4794-BF56-2054B34938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28626804-A131-4FCE-8961-349B69F663DE}" type="pres">
      <dgm:prSet presAssocID="{2645558A-2B41-4794-BF56-2054B34938B1}" presName="spaceRect" presStyleCnt="0"/>
      <dgm:spPr/>
    </dgm:pt>
    <dgm:pt modelId="{54D87538-D1AA-4275-9F3E-C23621E498D0}" type="pres">
      <dgm:prSet presAssocID="{2645558A-2B41-4794-BF56-2054B34938B1}" presName="parTx" presStyleLbl="revTx" presStyleIdx="3" presStyleCnt="4">
        <dgm:presLayoutVars>
          <dgm:chMax val="0"/>
          <dgm:chPref val="0"/>
        </dgm:presLayoutVars>
      </dgm:prSet>
      <dgm:spPr/>
    </dgm:pt>
  </dgm:ptLst>
  <dgm:cxnLst>
    <dgm:cxn modelId="{B6139137-2DD3-4F20-9FEF-801BA40484F1}" type="presOf" srcId="{2645558A-2B41-4794-BF56-2054B34938B1}" destId="{54D87538-D1AA-4275-9F3E-C23621E498D0}" srcOrd="0" destOrd="0" presId="urn:microsoft.com/office/officeart/2018/2/layout/IconVerticalSolidList"/>
    <dgm:cxn modelId="{F815555C-738F-46AB-962B-41A720AE3F9C}" type="presOf" srcId="{7626D343-171A-4661-A5FA-289005BBF116}" destId="{1763AED9-032F-41DD-9549-BF669987D1F7}" srcOrd="0" destOrd="0" presId="urn:microsoft.com/office/officeart/2018/2/layout/IconVerticalSolidList"/>
    <dgm:cxn modelId="{928A5D50-9A1C-45B8-BD9F-EF404304F43E}" srcId="{9F69FB01-2543-4258-94BD-8D4E6A631519}" destId="{816C1FC5-65DF-43F3-9284-2FDEB5E60520}" srcOrd="1" destOrd="0" parTransId="{798D6C3D-A2A3-43DD-ABF5-2E05CD21D14E}" sibTransId="{6029CC87-2B3B-478D-9D58-FD0F1E36590E}"/>
    <dgm:cxn modelId="{8F08EB51-A7A0-47E7-AF26-949021624536}" type="presOf" srcId="{9F69FB01-2543-4258-94BD-8D4E6A631519}" destId="{10E4C18A-DD17-40DE-82E0-0DEB749C2DAF}" srcOrd="0" destOrd="0" presId="urn:microsoft.com/office/officeart/2018/2/layout/IconVerticalSolidList"/>
    <dgm:cxn modelId="{68E64D56-33D5-40E3-94ED-C5FEC540D2BA}" type="presOf" srcId="{928222A3-6F89-4FC6-961A-10AFC4E9CC38}" destId="{334B174A-52CB-4A7B-B056-2ECAAB61968D}" srcOrd="0" destOrd="0" presId="urn:microsoft.com/office/officeart/2018/2/layout/IconVerticalSolidList"/>
    <dgm:cxn modelId="{7315789A-9762-4C3B-A3A3-BF7FF7EEFEDE}" srcId="{9F69FB01-2543-4258-94BD-8D4E6A631519}" destId="{2645558A-2B41-4794-BF56-2054B34938B1}" srcOrd="3" destOrd="0" parTransId="{E805613E-D95E-4C49-B33F-57453B8D3BE4}" sibTransId="{425396E8-9158-4704-92AF-49D491BBDC85}"/>
    <dgm:cxn modelId="{2E2AE7A5-BE95-4063-B05E-83C70DF59E44}" srcId="{9F69FB01-2543-4258-94BD-8D4E6A631519}" destId="{7626D343-171A-4661-A5FA-289005BBF116}" srcOrd="2" destOrd="0" parTransId="{16852DEC-63A6-44E2-989A-2DA459208AB6}" sibTransId="{A27074F7-D423-4C4C-936F-7436CEC02830}"/>
    <dgm:cxn modelId="{F31D69B0-8168-4CE7-9DE5-AE0AAB4B316E}" srcId="{9F69FB01-2543-4258-94BD-8D4E6A631519}" destId="{928222A3-6F89-4FC6-961A-10AFC4E9CC38}" srcOrd="0" destOrd="0" parTransId="{34E53568-27A5-42CE-BEF6-38956D26C68B}" sibTransId="{4BF6BE73-0A93-44CB-B2CD-D94C848DED48}"/>
    <dgm:cxn modelId="{107163D6-0F66-4E53-BC6F-2312BF9D31C6}" type="presOf" srcId="{816C1FC5-65DF-43F3-9284-2FDEB5E60520}" destId="{F96EE3BD-12CF-4BE2-AC4A-F23D272A24E5}" srcOrd="0" destOrd="0" presId="urn:microsoft.com/office/officeart/2018/2/layout/IconVerticalSolidList"/>
    <dgm:cxn modelId="{BF0B15C8-EA41-4A3A-8062-55353223217A}" type="presParOf" srcId="{10E4C18A-DD17-40DE-82E0-0DEB749C2DAF}" destId="{CAC2B8DD-55E5-4B20-A8F8-B01203FC9FB6}" srcOrd="0" destOrd="0" presId="urn:microsoft.com/office/officeart/2018/2/layout/IconVerticalSolidList"/>
    <dgm:cxn modelId="{018819AD-858C-4B43-BCF0-CBA26564D25B}" type="presParOf" srcId="{CAC2B8DD-55E5-4B20-A8F8-B01203FC9FB6}" destId="{0069FBBD-D436-4B01-8E22-5A2286A1ED88}" srcOrd="0" destOrd="0" presId="urn:microsoft.com/office/officeart/2018/2/layout/IconVerticalSolidList"/>
    <dgm:cxn modelId="{3EC5F0D1-A627-47DD-A78E-94B8A77FE7B9}" type="presParOf" srcId="{CAC2B8DD-55E5-4B20-A8F8-B01203FC9FB6}" destId="{1981D532-A73F-4C3E-90C7-339B1428F1F3}" srcOrd="1" destOrd="0" presId="urn:microsoft.com/office/officeart/2018/2/layout/IconVerticalSolidList"/>
    <dgm:cxn modelId="{0D0D9E5B-90EA-422B-8E66-F0558E583562}" type="presParOf" srcId="{CAC2B8DD-55E5-4B20-A8F8-B01203FC9FB6}" destId="{663167F5-6959-4849-972E-6192E28FFF49}" srcOrd="2" destOrd="0" presId="urn:microsoft.com/office/officeart/2018/2/layout/IconVerticalSolidList"/>
    <dgm:cxn modelId="{8DE8BA62-8252-4A53-ADE2-6B10D46CCB5F}" type="presParOf" srcId="{CAC2B8DD-55E5-4B20-A8F8-B01203FC9FB6}" destId="{334B174A-52CB-4A7B-B056-2ECAAB61968D}" srcOrd="3" destOrd="0" presId="urn:microsoft.com/office/officeart/2018/2/layout/IconVerticalSolidList"/>
    <dgm:cxn modelId="{3D739E31-9275-4564-AD80-3A09EF5739AC}" type="presParOf" srcId="{10E4C18A-DD17-40DE-82E0-0DEB749C2DAF}" destId="{9BC9CD08-2F9A-4B53-B37C-3FA811CD0D10}" srcOrd="1" destOrd="0" presId="urn:microsoft.com/office/officeart/2018/2/layout/IconVerticalSolidList"/>
    <dgm:cxn modelId="{7F99072E-ECAF-47AC-8569-E32FCEE457D4}" type="presParOf" srcId="{10E4C18A-DD17-40DE-82E0-0DEB749C2DAF}" destId="{B5DE6084-C8BB-431A-B5A8-F000443CFA1B}" srcOrd="2" destOrd="0" presId="urn:microsoft.com/office/officeart/2018/2/layout/IconVerticalSolidList"/>
    <dgm:cxn modelId="{F7D861C9-EDF0-41DB-8CBA-075B391D8154}" type="presParOf" srcId="{B5DE6084-C8BB-431A-B5A8-F000443CFA1B}" destId="{9B789FF2-7280-4F66-8F3A-D9DCD0028E2D}" srcOrd="0" destOrd="0" presId="urn:microsoft.com/office/officeart/2018/2/layout/IconVerticalSolidList"/>
    <dgm:cxn modelId="{833F3095-7687-4134-9FFA-1DE7DE716C84}" type="presParOf" srcId="{B5DE6084-C8BB-431A-B5A8-F000443CFA1B}" destId="{3E6A6045-92F2-4AA8-9B52-1AA953E9CAB2}" srcOrd="1" destOrd="0" presId="urn:microsoft.com/office/officeart/2018/2/layout/IconVerticalSolidList"/>
    <dgm:cxn modelId="{3D726158-66AF-4549-9265-541A178B96CF}" type="presParOf" srcId="{B5DE6084-C8BB-431A-B5A8-F000443CFA1B}" destId="{62D4B245-FBBE-4F1F-B826-0BEBE9451612}" srcOrd="2" destOrd="0" presId="urn:microsoft.com/office/officeart/2018/2/layout/IconVerticalSolidList"/>
    <dgm:cxn modelId="{68482F0A-F42B-4B15-8F47-C9438F6026ED}" type="presParOf" srcId="{B5DE6084-C8BB-431A-B5A8-F000443CFA1B}" destId="{F96EE3BD-12CF-4BE2-AC4A-F23D272A24E5}" srcOrd="3" destOrd="0" presId="urn:microsoft.com/office/officeart/2018/2/layout/IconVerticalSolidList"/>
    <dgm:cxn modelId="{D9D4A94B-1C35-4CCD-BD95-D2BA6A6B6391}" type="presParOf" srcId="{10E4C18A-DD17-40DE-82E0-0DEB749C2DAF}" destId="{75AB36E5-34C7-4A8A-B9E8-2C83DBB90E78}" srcOrd="3" destOrd="0" presId="urn:microsoft.com/office/officeart/2018/2/layout/IconVerticalSolidList"/>
    <dgm:cxn modelId="{B6FFC3F5-2698-4C65-BD1B-72CD27C75D71}" type="presParOf" srcId="{10E4C18A-DD17-40DE-82E0-0DEB749C2DAF}" destId="{6143889B-FF19-40C5-9ACE-3470240134BF}" srcOrd="4" destOrd="0" presId="urn:microsoft.com/office/officeart/2018/2/layout/IconVerticalSolidList"/>
    <dgm:cxn modelId="{3882B8EA-6E14-4E90-914D-FAE2BC99787A}" type="presParOf" srcId="{6143889B-FF19-40C5-9ACE-3470240134BF}" destId="{A40A5949-E139-4415-93EE-71BF31425079}" srcOrd="0" destOrd="0" presId="urn:microsoft.com/office/officeart/2018/2/layout/IconVerticalSolidList"/>
    <dgm:cxn modelId="{71C4A601-7CB0-4B53-BC7D-83EA76AFF55D}" type="presParOf" srcId="{6143889B-FF19-40C5-9ACE-3470240134BF}" destId="{089476EB-E376-407F-ADF8-8C3DE675A24A}" srcOrd="1" destOrd="0" presId="urn:microsoft.com/office/officeart/2018/2/layout/IconVerticalSolidList"/>
    <dgm:cxn modelId="{CBFD057B-94C9-4DBE-9F97-CCC05793BE09}" type="presParOf" srcId="{6143889B-FF19-40C5-9ACE-3470240134BF}" destId="{7BD11B5A-AB4A-4D1C-A586-2DE09BCBACCA}" srcOrd="2" destOrd="0" presId="urn:microsoft.com/office/officeart/2018/2/layout/IconVerticalSolidList"/>
    <dgm:cxn modelId="{C8C97153-E7EB-42DE-897A-6A7EEF231D70}" type="presParOf" srcId="{6143889B-FF19-40C5-9ACE-3470240134BF}" destId="{1763AED9-032F-41DD-9549-BF669987D1F7}" srcOrd="3" destOrd="0" presId="urn:microsoft.com/office/officeart/2018/2/layout/IconVerticalSolidList"/>
    <dgm:cxn modelId="{89CB45AE-5792-4B1E-80DD-2F20C6EEAF14}" type="presParOf" srcId="{10E4C18A-DD17-40DE-82E0-0DEB749C2DAF}" destId="{89FD7BF2-3EF0-4BDD-8F53-81E3B6B22D86}" srcOrd="5" destOrd="0" presId="urn:microsoft.com/office/officeart/2018/2/layout/IconVerticalSolidList"/>
    <dgm:cxn modelId="{8F63B05F-2943-40B2-BE8E-19B1AECC010B}" type="presParOf" srcId="{10E4C18A-DD17-40DE-82E0-0DEB749C2DAF}" destId="{1782EF69-0C8B-4122-84E5-3EE6832814A6}" srcOrd="6" destOrd="0" presId="urn:microsoft.com/office/officeart/2018/2/layout/IconVerticalSolidList"/>
    <dgm:cxn modelId="{BACFAAFA-3AB7-4997-A052-45F515ACE2D3}" type="presParOf" srcId="{1782EF69-0C8B-4122-84E5-3EE6832814A6}" destId="{F86E4178-3C28-42E3-A29C-84329DAF2238}" srcOrd="0" destOrd="0" presId="urn:microsoft.com/office/officeart/2018/2/layout/IconVerticalSolidList"/>
    <dgm:cxn modelId="{BFBE87DC-7982-4DD0-8A50-8C0875F65463}" type="presParOf" srcId="{1782EF69-0C8B-4122-84E5-3EE6832814A6}" destId="{BB19D919-F4DB-4F14-AE79-FD2392F8728D}" srcOrd="1" destOrd="0" presId="urn:microsoft.com/office/officeart/2018/2/layout/IconVerticalSolidList"/>
    <dgm:cxn modelId="{146E8CF3-C253-4903-97CD-4267506661EC}" type="presParOf" srcId="{1782EF69-0C8B-4122-84E5-3EE6832814A6}" destId="{28626804-A131-4FCE-8961-349B69F663DE}" srcOrd="2" destOrd="0" presId="urn:microsoft.com/office/officeart/2018/2/layout/IconVerticalSolidList"/>
    <dgm:cxn modelId="{BBFFBBFC-0BC1-4061-818C-FAA7D8F7B508}" type="presParOf" srcId="{1782EF69-0C8B-4122-84E5-3EE6832814A6}" destId="{54D87538-D1AA-4275-9F3E-C23621E498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D2AFA-17B3-4FCA-B5CB-901EACCC1D3B}">
      <dsp:nvSpPr>
        <dsp:cNvPr id="0" name=""/>
        <dsp:cNvSpPr/>
      </dsp:nvSpPr>
      <dsp:spPr>
        <a:xfrm rot="5400000">
          <a:off x="413359" y="1976639"/>
          <a:ext cx="1222261" cy="203381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8F58D-1AC1-403B-A6EA-D242F88CA3D5}">
      <dsp:nvSpPr>
        <dsp:cNvPr id="0" name=""/>
        <dsp:cNvSpPr/>
      </dsp:nvSpPr>
      <dsp:spPr>
        <a:xfrm>
          <a:off x="209333" y="2584312"/>
          <a:ext cx="1836140" cy="160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Dec </a:t>
          </a:r>
          <a:r>
            <a:rPr lang="en-US" sz="1800" kern="1200">
              <a:latin typeface="Roboto"/>
            </a:rPr>
            <a:t>2023</a:t>
          </a:r>
          <a:endParaRPr lang="en-US" sz="1800" kern="1200"/>
        </a:p>
        <a:p>
          <a:pPr marL="114300" lvl="1" indent="-114300" algn="l" defTabSz="622300">
            <a:lnSpc>
              <a:spcPct val="90000"/>
            </a:lnSpc>
            <a:spcBef>
              <a:spcPct val="0"/>
            </a:spcBef>
            <a:spcAft>
              <a:spcPct val="15000"/>
            </a:spcAft>
            <a:buChar char="•"/>
          </a:pPr>
          <a:r>
            <a:rPr lang="en-US" sz="1400" kern="1200"/>
            <a:t>Invitation, prospectus, and application sent to eligible health systems</a:t>
          </a:r>
        </a:p>
      </dsp:txBody>
      <dsp:txXfrm>
        <a:off x="209333" y="2584312"/>
        <a:ext cx="1836140" cy="1609485"/>
      </dsp:txXfrm>
    </dsp:sp>
    <dsp:sp modelId="{09D22C88-A916-4B49-B8A8-2DF9A932C8E2}">
      <dsp:nvSpPr>
        <dsp:cNvPr id="0" name=""/>
        <dsp:cNvSpPr/>
      </dsp:nvSpPr>
      <dsp:spPr>
        <a:xfrm>
          <a:off x="1699032" y="1826907"/>
          <a:ext cx="346441" cy="346441"/>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17EEA-0020-4264-A95D-12C1BFBDA451}">
      <dsp:nvSpPr>
        <dsp:cNvPr id="0" name=""/>
        <dsp:cNvSpPr/>
      </dsp:nvSpPr>
      <dsp:spPr>
        <a:xfrm rot="5400000">
          <a:off x="2661154" y="1420420"/>
          <a:ext cx="1222261" cy="203381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8FA12-9FFA-4542-B1EB-3AE9F389135F}">
      <dsp:nvSpPr>
        <dsp:cNvPr id="0" name=""/>
        <dsp:cNvSpPr/>
      </dsp:nvSpPr>
      <dsp:spPr>
        <a:xfrm>
          <a:off x="2457128" y="2028093"/>
          <a:ext cx="1836140" cy="160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02 Feb. 2024</a:t>
          </a:r>
        </a:p>
        <a:p>
          <a:pPr marL="114300" lvl="1" indent="-114300" algn="l" defTabSz="622300">
            <a:lnSpc>
              <a:spcPct val="90000"/>
            </a:lnSpc>
            <a:spcBef>
              <a:spcPct val="0"/>
            </a:spcBef>
            <a:spcAft>
              <a:spcPct val="15000"/>
            </a:spcAft>
            <a:buChar char="•"/>
          </a:pPr>
          <a:r>
            <a:rPr lang="en-US" sz="1400" kern="1200"/>
            <a:t>Applications and leadership support letter due</a:t>
          </a:r>
        </a:p>
      </dsp:txBody>
      <dsp:txXfrm>
        <a:off x="2457128" y="2028093"/>
        <a:ext cx="1836140" cy="1609485"/>
      </dsp:txXfrm>
    </dsp:sp>
    <dsp:sp modelId="{BFD78B1E-6F6E-432A-B251-53AE32E79814}">
      <dsp:nvSpPr>
        <dsp:cNvPr id="0" name=""/>
        <dsp:cNvSpPr/>
      </dsp:nvSpPr>
      <dsp:spPr>
        <a:xfrm>
          <a:off x="3946827" y="1270688"/>
          <a:ext cx="346441" cy="346441"/>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DE33A-E626-4AB0-BF1C-B93A8C2C80C6}">
      <dsp:nvSpPr>
        <dsp:cNvPr id="0" name=""/>
        <dsp:cNvSpPr/>
      </dsp:nvSpPr>
      <dsp:spPr>
        <a:xfrm rot="5400000">
          <a:off x="4908949" y="864201"/>
          <a:ext cx="1222261" cy="203381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3A77B-F921-4261-88AF-56C7B98E21A1}">
      <dsp:nvSpPr>
        <dsp:cNvPr id="0" name=""/>
        <dsp:cNvSpPr/>
      </dsp:nvSpPr>
      <dsp:spPr>
        <a:xfrm>
          <a:off x="4704923" y="1471874"/>
          <a:ext cx="1836140" cy="160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Mar. 2024</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t>Systems notified of decision</a:t>
          </a:r>
        </a:p>
      </dsp:txBody>
      <dsp:txXfrm>
        <a:off x="4704923" y="1471874"/>
        <a:ext cx="1836140" cy="1609485"/>
      </dsp:txXfrm>
    </dsp:sp>
    <dsp:sp modelId="{D5221FA4-23B0-43EE-8590-CA3B85870DD4}">
      <dsp:nvSpPr>
        <dsp:cNvPr id="0" name=""/>
        <dsp:cNvSpPr/>
      </dsp:nvSpPr>
      <dsp:spPr>
        <a:xfrm>
          <a:off x="6194622" y="714469"/>
          <a:ext cx="346441" cy="346441"/>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5D9D9-3B5F-474A-AD85-2E68872F38DB}">
      <dsp:nvSpPr>
        <dsp:cNvPr id="0" name=""/>
        <dsp:cNvSpPr/>
      </dsp:nvSpPr>
      <dsp:spPr>
        <a:xfrm rot="5400000">
          <a:off x="7156744" y="307982"/>
          <a:ext cx="1222261" cy="203381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5B0BE-A749-48FF-93CB-11C941874365}">
      <dsp:nvSpPr>
        <dsp:cNvPr id="0" name=""/>
        <dsp:cNvSpPr/>
      </dsp:nvSpPr>
      <dsp:spPr>
        <a:xfrm>
          <a:off x="6952718" y="915655"/>
          <a:ext cx="1836140" cy="160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b="1" kern="1200"/>
        </a:p>
        <a:p>
          <a:pPr marL="0" lvl="0" indent="0" algn="l" defTabSz="800100">
            <a:lnSpc>
              <a:spcPct val="90000"/>
            </a:lnSpc>
            <a:spcBef>
              <a:spcPct val="0"/>
            </a:spcBef>
            <a:spcAft>
              <a:spcPct val="35000"/>
            </a:spcAft>
            <a:buNone/>
          </a:pPr>
          <a:endParaRPr lang="en-US" sz="1800" kern="1200"/>
        </a:p>
      </dsp:txBody>
      <dsp:txXfrm>
        <a:off x="6952718" y="915655"/>
        <a:ext cx="1836140" cy="1609485"/>
      </dsp:txXfrm>
    </dsp:sp>
    <dsp:sp modelId="{EF4FE9B6-EE26-4EE3-8505-3C1CA2CEA893}">
      <dsp:nvSpPr>
        <dsp:cNvPr id="0" name=""/>
        <dsp:cNvSpPr/>
      </dsp:nvSpPr>
      <dsp:spPr>
        <a:xfrm>
          <a:off x="8442418" y="158250"/>
          <a:ext cx="346441" cy="346441"/>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0A873-98B1-422D-95C7-4C11886901D5}">
      <dsp:nvSpPr>
        <dsp:cNvPr id="0" name=""/>
        <dsp:cNvSpPr/>
      </dsp:nvSpPr>
      <dsp:spPr>
        <a:xfrm rot="5400000">
          <a:off x="9404539" y="-248236"/>
          <a:ext cx="1222261" cy="203381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7B8FB-2607-480E-9A7A-CEED263E3312}">
      <dsp:nvSpPr>
        <dsp:cNvPr id="0" name=""/>
        <dsp:cNvSpPr/>
      </dsp:nvSpPr>
      <dsp:spPr>
        <a:xfrm>
          <a:off x="9200513" y="359436"/>
          <a:ext cx="1836140" cy="160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chemeClr val="accent2">
                  <a:lumMod val="75000"/>
                </a:schemeClr>
              </a:solidFill>
              <a:latin typeface="Roboto"/>
            </a:rPr>
            <a:t>23-24</a:t>
          </a:r>
          <a:r>
            <a:rPr lang="en-US" sz="1800" b="1" kern="1200">
              <a:solidFill>
                <a:schemeClr val="accent2">
                  <a:lumMod val="75000"/>
                </a:schemeClr>
              </a:solidFill>
            </a:rPr>
            <a:t> Apr. 2024</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solidFill>
                <a:schemeClr val="accent2">
                  <a:lumMod val="75000"/>
                </a:schemeClr>
              </a:solidFill>
            </a:rPr>
            <a:t>Learning Session</a:t>
          </a:r>
        </a:p>
        <a:p>
          <a:pPr marL="114300" lvl="1" indent="-114300" algn="l" defTabSz="622300" rtl="0">
            <a:lnSpc>
              <a:spcPct val="90000"/>
            </a:lnSpc>
            <a:spcBef>
              <a:spcPct val="0"/>
            </a:spcBef>
            <a:spcAft>
              <a:spcPct val="15000"/>
            </a:spcAft>
            <a:buChar char="•"/>
          </a:pPr>
          <a:r>
            <a:rPr lang="en-US" sz="1400" kern="1200">
              <a:latin typeface="Roboto"/>
            </a:rPr>
            <a:t>1.5 days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solidFill>
                <a:schemeClr val="accent2">
                  <a:lumMod val="75000"/>
                </a:schemeClr>
              </a:solidFill>
            </a:rPr>
            <a:t>In-person in Boston</a:t>
          </a:r>
          <a:endParaRPr lang="en-US" sz="1400" kern="1200"/>
        </a:p>
      </dsp:txBody>
      <dsp:txXfrm>
        <a:off x="9200513" y="359436"/>
        <a:ext cx="1836140" cy="1609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C9687-993B-476C-ADDB-C912514BA91C}">
      <dsp:nvSpPr>
        <dsp:cNvPr id="0" name=""/>
        <dsp:cNvSpPr/>
      </dsp:nvSpPr>
      <dsp:spPr>
        <a:xfrm>
          <a:off x="795783" y="1122743"/>
          <a:ext cx="1069954" cy="1069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BF9233-F4AC-40F8-AE61-F4301604FB8F}">
      <dsp:nvSpPr>
        <dsp:cNvPr id="0" name=""/>
        <dsp:cNvSpPr/>
      </dsp:nvSpPr>
      <dsp:spPr>
        <a:xfrm>
          <a:off x="141922" y="2508594"/>
          <a:ext cx="23776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Documents provided via email and in the Participant Packet</a:t>
          </a:r>
        </a:p>
      </dsp:txBody>
      <dsp:txXfrm>
        <a:off x="141922" y="2508594"/>
        <a:ext cx="2377677" cy="720000"/>
      </dsp:txXfrm>
    </dsp:sp>
    <dsp:sp modelId="{F7AEAB49-CAE5-40F4-8793-A80D130D23C5}">
      <dsp:nvSpPr>
        <dsp:cNvPr id="0" name=""/>
        <dsp:cNvSpPr/>
      </dsp:nvSpPr>
      <dsp:spPr>
        <a:xfrm>
          <a:off x="3589554" y="1122743"/>
          <a:ext cx="1069954" cy="10699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B5D4E4-7620-4327-BA54-39941B778C15}">
      <dsp:nvSpPr>
        <dsp:cNvPr id="0" name=""/>
        <dsp:cNvSpPr/>
      </dsp:nvSpPr>
      <dsp:spPr>
        <a:xfrm>
          <a:off x="2935693" y="2508594"/>
          <a:ext cx="23776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Collaborative Aim</a:t>
          </a:r>
        </a:p>
      </dsp:txBody>
      <dsp:txXfrm>
        <a:off x="2935693" y="2508594"/>
        <a:ext cx="2377677" cy="720000"/>
      </dsp:txXfrm>
    </dsp:sp>
    <dsp:sp modelId="{D13D82A9-2059-4037-A90E-C1BC3E118C2B}">
      <dsp:nvSpPr>
        <dsp:cNvPr id="0" name=""/>
        <dsp:cNvSpPr/>
      </dsp:nvSpPr>
      <dsp:spPr>
        <a:xfrm>
          <a:off x="6383324" y="1122743"/>
          <a:ext cx="1069954" cy="10699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0E4A8C-1403-42F4-9178-79DC3D9D87F9}">
      <dsp:nvSpPr>
        <dsp:cNvPr id="0" name=""/>
        <dsp:cNvSpPr/>
      </dsp:nvSpPr>
      <dsp:spPr>
        <a:xfrm>
          <a:off x="5729463" y="2508594"/>
          <a:ext cx="23776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Measurement Strategy</a:t>
          </a:r>
        </a:p>
      </dsp:txBody>
      <dsp:txXfrm>
        <a:off x="5729463" y="2508594"/>
        <a:ext cx="2377677" cy="720000"/>
      </dsp:txXfrm>
    </dsp:sp>
    <dsp:sp modelId="{23078205-1A37-4B7A-88E4-1A7DA5E20C56}">
      <dsp:nvSpPr>
        <dsp:cNvPr id="0" name=""/>
        <dsp:cNvSpPr/>
      </dsp:nvSpPr>
      <dsp:spPr>
        <a:xfrm>
          <a:off x="9177095" y="1122743"/>
          <a:ext cx="1069954" cy="10699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8ED8C4-6DA2-4DAE-B9E5-11E300B599D4}">
      <dsp:nvSpPr>
        <dsp:cNvPr id="0" name=""/>
        <dsp:cNvSpPr/>
      </dsp:nvSpPr>
      <dsp:spPr>
        <a:xfrm>
          <a:off x="8523234" y="2508594"/>
          <a:ext cx="23776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Change Package</a:t>
          </a:r>
        </a:p>
      </dsp:txBody>
      <dsp:txXfrm>
        <a:off x="8523234" y="2508594"/>
        <a:ext cx="2377677"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FBBD-D436-4B01-8E22-5A2286A1ED88}">
      <dsp:nvSpPr>
        <dsp:cNvPr id="0" name=""/>
        <dsp:cNvSpPr/>
      </dsp:nvSpPr>
      <dsp:spPr>
        <a:xfrm>
          <a:off x="0" y="1805"/>
          <a:ext cx="11044237"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1D532-A73F-4C3E-90C7-339B1428F1F3}">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4B174A-52CB-4A7B-B056-2ECAAB61968D}">
      <dsp:nvSpPr>
        <dsp:cNvPr id="0" name=""/>
        <dsp:cNvSpPr/>
      </dsp:nvSpPr>
      <dsp:spPr>
        <a:xfrm>
          <a:off x="1057183" y="1805"/>
          <a:ext cx="998705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Participating Health Systems </a:t>
          </a:r>
          <a:r>
            <a:rPr lang="en-US" sz="2200" kern="1200">
              <a:latin typeface="Roboto"/>
            </a:rPr>
            <a:t>track three</a:t>
          </a:r>
          <a:r>
            <a:rPr lang="en-US" sz="2200" u="none" kern="1200">
              <a:latin typeface="Roboto"/>
            </a:rPr>
            <a:t> </a:t>
          </a:r>
          <a:r>
            <a:rPr lang="en-US" sz="2200" u="sng" kern="1200">
              <a:latin typeface="Roboto"/>
            </a:rPr>
            <a:t>aggregate</a:t>
          </a:r>
          <a:r>
            <a:rPr lang="en-US" sz="2200" kern="1200">
              <a:latin typeface="Roboto"/>
            </a:rPr>
            <a:t> metrics </a:t>
          </a:r>
          <a:r>
            <a:rPr lang="en-US" sz="2200" kern="1200"/>
            <a:t>once/month for recognized sites</a:t>
          </a:r>
        </a:p>
      </dsp:txBody>
      <dsp:txXfrm>
        <a:off x="1057183" y="1805"/>
        <a:ext cx="9987053" cy="915310"/>
      </dsp:txXfrm>
    </dsp:sp>
    <dsp:sp modelId="{9B789FF2-7280-4F66-8F3A-D9DCD0028E2D}">
      <dsp:nvSpPr>
        <dsp:cNvPr id="0" name=""/>
        <dsp:cNvSpPr/>
      </dsp:nvSpPr>
      <dsp:spPr>
        <a:xfrm>
          <a:off x="0" y="1145944"/>
          <a:ext cx="11044237"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A6045-92F2-4AA8-9B52-1AA953E9CAB2}">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6EE3BD-12CF-4BE2-AC4A-F23D272A24E5}">
      <dsp:nvSpPr>
        <dsp:cNvPr id="0" name=""/>
        <dsp:cNvSpPr/>
      </dsp:nvSpPr>
      <dsp:spPr>
        <a:xfrm>
          <a:off x="1057183" y="1145944"/>
          <a:ext cx="998705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Roboto"/>
            </a:rPr>
            <a:t>Measure definitions align with existing AFHS measures guide and 4Ms care description </a:t>
          </a:r>
          <a:endParaRPr lang="en-US" sz="2200" kern="1200"/>
        </a:p>
      </dsp:txBody>
      <dsp:txXfrm>
        <a:off x="1057183" y="1145944"/>
        <a:ext cx="9987053" cy="915310"/>
      </dsp:txXfrm>
    </dsp:sp>
    <dsp:sp modelId="{A40A5949-E139-4415-93EE-71BF31425079}">
      <dsp:nvSpPr>
        <dsp:cNvPr id="0" name=""/>
        <dsp:cNvSpPr/>
      </dsp:nvSpPr>
      <dsp:spPr>
        <a:xfrm>
          <a:off x="0" y="2290082"/>
          <a:ext cx="11044237"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476EB-E376-407F-ADF8-8C3DE675A24A}">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63AED9-032F-41DD-9549-BF669987D1F7}">
      <dsp:nvSpPr>
        <dsp:cNvPr id="0" name=""/>
        <dsp:cNvSpPr/>
      </dsp:nvSpPr>
      <dsp:spPr>
        <a:xfrm>
          <a:off x="1057183" y="2290082"/>
          <a:ext cx="998705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Participating systems with existing dashboards</a:t>
          </a:r>
          <a:r>
            <a:rPr lang="en-US" sz="2200" kern="1200">
              <a:latin typeface="Roboto"/>
            </a:rPr>
            <a:t> can utilize</a:t>
          </a:r>
          <a:r>
            <a:rPr lang="en-US" sz="2200" kern="1200"/>
            <a:t> data already collected and reported</a:t>
          </a:r>
          <a:r>
            <a:rPr lang="en-US" sz="2200" kern="1200">
              <a:latin typeface="Roboto"/>
            </a:rPr>
            <a:t> for quarterly outcome data </a:t>
          </a:r>
          <a:endParaRPr lang="en-US" sz="2200" kern="1200"/>
        </a:p>
      </dsp:txBody>
      <dsp:txXfrm>
        <a:off x="1057183" y="2290082"/>
        <a:ext cx="9987053" cy="915310"/>
      </dsp:txXfrm>
    </dsp:sp>
    <dsp:sp modelId="{F86E4178-3C28-42E3-A29C-84329DAF2238}">
      <dsp:nvSpPr>
        <dsp:cNvPr id="0" name=""/>
        <dsp:cNvSpPr/>
      </dsp:nvSpPr>
      <dsp:spPr>
        <a:xfrm>
          <a:off x="0" y="3434221"/>
          <a:ext cx="11044237"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19D919-F4DB-4F14-AE79-FD2392F8728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D87538-D1AA-4275-9F3E-C23621E498D0}">
      <dsp:nvSpPr>
        <dsp:cNvPr id="0" name=""/>
        <dsp:cNvSpPr/>
      </dsp:nvSpPr>
      <dsp:spPr>
        <a:xfrm>
          <a:off x="1057183" y="3434221"/>
          <a:ext cx="998705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Roboto"/>
            </a:rPr>
            <a:t>Systems asked to stratify data quarterly to explore equity in key collaborative metrics</a:t>
          </a:r>
          <a:endParaRPr lang="en-US" sz="2200" kern="1200"/>
        </a:p>
      </dsp:txBody>
      <dsp:txXfrm>
        <a:off x="1057183" y="3434221"/>
        <a:ext cx="9987053" cy="91531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FD76B-9741-4221-9D25-FD6A22C26DDA}"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82956-B8E9-4301-BCA6-43D061AFCFB3}" type="slidenum">
              <a:rPr lang="en-US" smtClean="0"/>
              <a:t>‹#›</a:t>
            </a:fld>
            <a:endParaRPr lang="en-US"/>
          </a:p>
        </p:txBody>
      </p:sp>
    </p:spTree>
    <p:extLst>
      <p:ext uri="{BB962C8B-B14F-4D97-AF65-F5344CB8AC3E}">
        <p14:creationId xmlns:p14="http://schemas.microsoft.com/office/powerpoint/2010/main" val="162548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onferences.ihi.org/eSites/780461/Logi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Leslie</a:t>
            </a:r>
            <a:endParaRPr lang="en-US" b="0"/>
          </a:p>
          <a:p>
            <a:endParaRPr lang="en-US" b="0"/>
          </a:p>
          <a:p>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F0E4-F97B-4F22-839B-54E26EA31A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24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Laurita-read slide</a:t>
            </a:r>
          </a:p>
        </p:txBody>
      </p:sp>
      <p:sp>
        <p:nvSpPr>
          <p:cNvPr id="4" name="Slide Number Placeholder 3"/>
          <p:cNvSpPr>
            <a:spLocks noGrp="1"/>
          </p:cNvSpPr>
          <p:nvPr>
            <p:ph type="sldNum" sz="quarter" idx="5"/>
          </p:nvPr>
        </p:nvSpPr>
        <p:spPr/>
        <p:txBody>
          <a:bodyPr/>
          <a:lstStyle/>
          <a:p>
            <a:fld id="{75C82956-B8E9-4301-BCA6-43D061AFCFB3}" type="slidenum">
              <a:rPr lang="en-US" smtClean="0"/>
              <a:t>10</a:t>
            </a:fld>
            <a:endParaRPr lang="en-US"/>
          </a:p>
        </p:txBody>
      </p:sp>
    </p:spTree>
    <p:extLst>
      <p:ext uri="{BB962C8B-B14F-4D97-AF65-F5344CB8AC3E}">
        <p14:creationId xmlns:p14="http://schemas.microsoft.com/office/powerpoint/2010/main" val="132894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a:t>
            </a:r>
          </a:p>
          <a:p>
            <a:r>
              <a:rPr lang="en-US">
                <a:ea typeface="Calibri"/>
                <a:cs typeface="Calibri"/>
              </a:rPr>
              <a:t>All 30 participating health systems have committed to embedding the 4 </a:t>
            </a:r>
            <a:r>
              <a:rPr lang="en-US" err="1">
                <a:ea typeface="Calibri"/>
                <a:cs typeface="Calibri"/>
              </a:rPr>
              <a:t>Ms</a:t>
            </a:r>
            <a:r>
              <a:rPr lang="en-US">
                <a:ea typeface="Calibri"/>
                <a:cs typeface="Calibri"/>
              </a:rPr>
              <a:t> framework to care delivery for older adults receiving care in your health systems</a:t>
            </a:r>
          </a:p>
          <a:p>
            <a:r>
              <a:rPr lang="en-US">
                <a:ea typeface="Calibri"/>
                <a:cs typeface="Calibri"/>
              </a:rPr>
              <a:t>We’ll have the opportunity to get to know one another over the next 18 months, beginning in person in a few short weeks. But it evident in the slide the diverse and rich and range of care settings from in patient, hospital settings to ambulatory, primary care, convenient care as well as nursing home settings. We have federally qualified health centers Academic Medical Centers Safety Net Hospitals and critical access hospitals providing care to exceptionally diverse patient panels.</a:t>
            </a:r>
          </a:p>
        </p:txBody>
      </p:sp>
      <p:sp>
        <p:nvSpPr>
          <p:cNvPr id="4" name="Slide Number Placeholder 3"/>
          <p:cNvSpPr>
            <a:spLocks noGrp="1"/>
          </p:cNvSpPr>
          <p:nvPr>
            <p:ph type="sldNum" sz="quarter" idx="5"/>
          </p:nvPr>
        </p:nvSpPr>
        <p:spPr/>
        <p:txBody>
          <a:bodyPr/>
          <a:lstStyle/>
          <a:p>
            <a:fld id="{75C82956-B8E9-4301-BCA6-43D061AFCFB3}" type="slidenum">
              <a:rPr lang="en-US" smtClean="0"/>
              <a:t>11</a:t>
            </a:fld>
            <a:endParaRPr lang="en-US"/>
          </a:p>
        </p:txBody>
      </p:sp>
    </p:spTree>
    <p:extLst>
      <p:ext uri="{BB962C8B-B14F-4D97-AF65-F5344CB8AC3E}">
        <p14:creationId xmlns:p14="http://schemas.microsoft.com/office/powerpoint/2010/main" val="393517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a:t>
            </a:r>
          </a:p>
          <a:p>
            <a:r>
              <a:rPr lang="en-US">
                <a:ea typeface="Calibri"/>
                <a:cs typeface="Calibri"/>
              </a:rPr>
              <a:t>The structure for our collaborative includes 3 in person learning sessions beginning on April 23 and 24</a:t>
            </a:r>
            <a:r>
              <a:rPr lang="en-US" baseline="30000">
                <a:ea typeface="Calibri"/>
                <a:cs typeface="Calibri"/>
              </a:rPr>
              <a:t>th</a:t>
            </a:r>
            <a:r>
              <a:rPr lang="en-US">
                <a:ea typeface="Calibri"/>
                <a:cs typeface="Calibri"/>
              </a:rPr>
              <a:t> of this month, followed by LS2 on October 1st and 2</a:t>
            </a:r>
            <a:r>
              <a:rPr lang="en-US" baseline="30000">
                <a:ea typeface="Calibri"/>
                <a:cs typeface="Calibri"/>
              </a:rPr>
              <a:t>nd</a:t>
            </a:r>
            <a:r>
              <a:rPr lang="en-US">
                <a:ea typeface="Calibri"/>
                <a:cs typeface="Calibri"/>
              </a:rPr>
              <a:t> with our final LS on April 1 and 2 next year 2025.</a:t>
            </a:r>
          </a:p>
          <a:p>
            <a:endParaRPr lang="en-US">
              <a:ea typeface="Calibri"/>
              <a:cs typeface="Calibri"/>
            </a:endParaRPr>
          </a:p>
          <a:p>
            <a:r>
              <a:rPr lang="en-US">
                <a:ea typeface="Calibri"/>
                <a:cs typeface="Calibri"/>
              </a:rPr>
              <a:t>Occurring between the learning sessions are the Action periods. The first between April and October 2024. This Action periods will include scheduled coaching calls with IHI faculty as well 1 hour, topical all team calls scheduled bi monthly, beginning in July.</a:t>
            </a:r>
          </a:p>
          <a:p>
            <a:endParaRPr lang="en-US">
              <a:ea typeface="Calibri"/>
              <a:cs typeface="Calibri"/>
            </a:endParaRPr>
          </a:p>
          <a:p>
            <a:r>
              <a:rPr lang="en-US">
                <a:ea typeface="Calibri"/>
                <a:cs typeface="Calibri"/>
              </a:rPr>
              <a:t>The Collab end and virtual celebration will occur 9/25/25</a:t>
            </a:r>
          </a:p>
        </p:txBody>
      </p:sp>
      <p:sp>
        <p:nvSpPr>
          <p:cNvPr id="4" name="Slide Number Placeholder 3"/>
          <p:cNvSpPr>
            <a:spLocks noGrp="1"/>
          </p:cNvSpPr>
          <p:nvPr>
            <p:ph type="sldNum" sz="quarter" idx="5"/>
          </p:nvPr>
        </p:nvSpPr>
        <p:spPr/>
        <p:txBody>
          <a:bodyPr/>
          <a:lstStyle/>
          <a:p>
            <a:fld id="{75C82956-B8E9-4301-BCA6-43D061AFCFB3}" type="slidenum">
              <a:rPr lang="en-US" smtClean="0"/>
              <a:t>12</a:t>
            </a:fld>
            <a:endParaRPr lang="en-US"/>
          </a:p>
        </p:txBody>
      </p:sp>
    </p:spTree>
    <p:extLst>
      <p:ext uri="{BB962C8B-B14F-4D97-AF65-F5344CB8AC3E}">
        <p14:creationId xmlns:p14="http://schemas.microsoft.com/office/powerpoint/2010/main" val="2880354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Laurita </a:t>
            </a:r>
          </a:p>
          <a:p>
            <a:r>
              <a:rPr lang="en-US"/>
              <a:t>We are ready to launch-This April, following today’s kick off </a:t>
            </a:r>
            <a:r>
              <a:rPr lang="en-US" err="1"/>
              <a:t>call,we</a:t>
            </a:r>
            <a:r>
              <a:rPr lang="en-US"/>
              <a:t> will come together in Boston, in person on 4/23 and 4/24 for our first learning session.</a:t>
            </a:r>
          </a:p>
        </p:txBody>
      </p:sp>
      <p:sp>
        <p:nvSpPr>
          <p:cNvPr id="4" name="Slide Number Placeholder 3"/>
          <p:cNvSpPr>
            <a:spLocks noGrp="1"/>
          </p:cNvSpPr>
          <p:nvPr>
            <p:ph type="sldNum" sz="quarter" idx="5"/>
          </p:nvPr>
        </p:nvSpPr>
        <p:spPr/>
        <p:txBody>
          <a:bodyPr/>
          <a:lstStyle/>
          <a:p>
            <a:fld id="{75C82956-B8E9-4301-BCA6-43D061AFCFB3}" type="slidenum">
              <a:rPr lang="en-US" smtClean="0"/>
              <a:t>13</a:t>
            </a:fld>
            <a:endParaRPr lang="en-US"/>
          </a:p>
        </p:txBody>
      </p:sp>
    </p:spTree>
    <p:extLst>
      <p:ext uri="{BB962C8B-B14F-4D97-AF65-F5344CB8AC3E}">
        <p14:creationId xmlns:p14="http://schemas.microsoft.com/office/powerpoint/2010/main" val="83106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 read slide</a:t>
            </a:r>
          </a:p>
        </p:txBody>
      </p:sp>
      <p:sp>
        <p:nvSpPr>
          <p:cNvPr id="4" name="Slide Number Placeholder 3"/>
          <p:cNvSpPr>
            <a:spLocks noGrp="1"/>
          </p:cNvSpPr>
          <p:nvPr>
            <p:ph type="sldNum" sz="quarter" idx="5"/>
          </p:nvPr>
        </p:nvSpPr>
        <p:spPr/>
        <p:txBody>
          <a:bodyPr/>
          <a:lstStyle/>
          <a:p>
            <a:fld id="{75C82956-B8E9-4301-BCA6-43D061AFCFB3}" type="slidenum">
              <a:rPr lang="en-US" smtClean="0"/>
              <a:t>14</a:t>
            </a:fld>
            <a:endParaRPr lang="en-US"/>
          </a:p>
        </p:txBody>
      </p:sp>
    </p:spTree>
    <p:extLst>
      <p:ext uri="{BB962C8B-B14F-4D97-AF65-F5344CB8AC3E}">
        <p14:creationId xmlns:p14="http://schemas.microsoft.com/office/powerpoint/2010/main" val="219684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 7 calls focus on content and change ideas from the driver diagram.</a:t>
            </a:r>
          </a:p>
        </p:txBody>
      </p:sp>
      <p:sp>
        <p:nvSpPr>
          <p:cNvPr id="4" name="Slide Number Placeholder 3"/>
          <p:cNvSpPr>
            <a:spLocks noGrp="1"/>
          </p:cNvSpPr>
          <p:nvPr>
            <p:ph type="sldNum" sz="quarter" idx="5"/>
          </p:nvPr>
        </p:nvSpPr>
        <p:spPr/>
        <p:txBody>
          <a:bodyPr/>
          <a:lstStyle/>
          <a:p>
            <a:fld id="{75C82956-B8E9-4301-BCA6-43D061AFCFB3}" type="slidenum">
              <a:rPr lang="en-US" smtClean="0"/>
              <a:t>15</a:t>
            </a:fld>
            <a:endParaRPr lang="en-US"/>
          </a:p>
        </p:txBody>
      </p:sp>
    </p:spTree>
    <p:extLst>
      <p:ext uri="{BB962C8B-B14F-4D97-AF65-F5344CB8AC3E}">
        <p14:creationId xmlns:p14="http://schemas.microsoft.com/office/powerpoint/2010/main" val="301424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a:t>
            </a:r>
          </a:p>
          <a:p>
            <a:pPr marL="171450" indent="-171450">
              <a:buFont typeface="Arial"/>
              <a:buChar char="•"/>
            </a:pPr>
            <a:r>
              <a:rPr lang="en-US"/>
              <a:t>July 2024 - Leadership Call</a:t>
            </a:r>
          </a:p>
          <a:p>
            <a:pPr marL="628650" lvl="1" indent="-171450">
              <a:buFont typeface="Arial"/>
              <a:buChar char="•"/>
            </a:pPr>
            <a:r>
              <a:rPr lang="en-US" i="1"/>
              <a:t>Aligning system priorities and Age Friendly 4Ms quality improvement efforts.</a:t>
            </a:r>
            <a:endParaRPr lang="en-US"/>
          </a:p>
          <a:p>
            <a:pPr marL="1085850" lvl="2" indent="-171450">
              <a:buFont typeface="Arial"/>
              <a:buChar char="•"/>
            </a:pPr>
            <a:r>
              <a:rPr lang="en-US"/>
              <a:t>Description: This call will focus on aligning the organizational priorities with Age Friendly initiatives, emphasizing quality improvement efforts aimed at enhancing the care for older adults. Topics will include strategic planning, resource allocation, and fostering a culture of innovation to support Age Friendly practices.</a:t>
            </a:r>
          </a:p>
          <a:p>
            <a:pPr marL="171450" indent="-171450">
              <a:buFont typeface="Arial"/>
              <a:buChar char="•"/>
            </a:pPr>
            <a:r>
              <a:rPr lang="en-US"/>
              <a:t>September 2024 - Health System Capabilities</a:t>
            </a:r>
          </a:p>
          <a:p>
            <a:pPr marL="628650" lvl="1" indent="-171450">
              <a:buFont typeface="Arial"/>
              <a:buChar char="•"/>
            </a:pPr>
            <a:r>
              <a:rPr lang="en-US" i="1"/>
              <a:t>Maximizing Your Health Systems' Electronic Health Record (EHR) platform to support 4Ms framework quality improvement practices.</a:t>
            </a:r>
            <a:endParaRPr lang="en-US"/>
          </a:p>
          <a:p>
            <a:pPr marL="1085850" lvl="2" indent="-171450">
              <a:buFont typeface="Arial"/>
              <a:buChar char="•"/>
            </a:pPr>
            <a:r>
              <a:rPr lang="en-US"/>
              <a:t>Description: This session will delve into leveraging electronic health record platforms to effectively implement and integrate the 4Ms framework into clinical workflows. Participants will learn strategies for optimizing EHR functionalities to enhance patient-centered care for older adults.</a:t>
            </a:r>
          </a:p>
          <a:p>
            <a:pPr marL="171450" indent="-171450">
              <a:buFont typeface="Arial"/>
              <a:buChar char="•"/>
            </a:pPr>
            <a:r>
              <a:rPr lang="en-US"/>
              <a:t>November 2024 - Staff Capabilities</a:t>
            </a:r>
          </a:p>
          <a:p>
            <a:pPr marL="628650" lvl="1" indent="-171450">
              <a:buFont typeface="Arial"/>
              <a:buChar char="•"/>
            </a:pPr>
            <a:r>
              <a:rPr lang="en-US" i="1"/>
              <a:t>Identifying and optimizing training and education strategies to advance spread of the 4Ms system-wide in targeted settings for all Providers and support staff.</a:t>
            </a:r>
            <a:endParaRPr lang="en-US"/>
          </a:p>
          <a:p>
            <a:pPr marL="1085850" lvl="2" indent="-171450">
              <a:buFont typeface="Arial"/>
              <a:buChar char="•"/>
            </a:pPr>
            <a:r>
              <a:rPr lang="en-US"/>
              <a:t>Description: This call will explore effective training and education strategies to disseminate the principles of the 4Ms framework among healthcare providers and support staff across various care settings. Topics will include competency-based training, role-specific education, and fostering interdisciplinary collaboration.</a:t>
            </a:r>
          </a:p>
          <a:p>
            <a:pPr marL="171450" indent="-171450">
              <a:buFont typeface="Arial"/>
              <a:buChar char="•"/>
            </a:pPr>
            <a:r>
              <a:rPr lang="en-US"/>
              <a:t>January 2025 - Measurement Strategies</a:t>
            </a:r>
          </a:p>
          <a:p>
            <a:pPr marL="628650" lvl="1" indent="-171450">
              <a:buFont typeface="Arial"/>
              <a:buChar char="•"/>
            </a:pPr>
            <a:r>
              <a:rPr lang="en-US" i="1"/>
              <a:t>Measurement strategies that enable identification of inequities via analysis of outcomes stratified by age, race, ethnicity, and ideally gender identity.</a:t>
            </a:r>
            <a:endParaRPr lang="en-US"/>
          </a:p>
          <a:p>
            <a:pPr marL="1085850" lvl="2" indent="-171450">
              <a:buFont typeface="Arial"/>
              <a:buChar char="•"/>
            </a:pPr>
            <a:r>
              <a:rPr lang="en-US"/>
              <a:t>Description: Participants will learn about measurement strategies to identify and address disparities in healthcare outcomes among older adults. This session will focus on collecting and analyzing data stratified by demographic variables to ensure equitable care delivery.</a:t>
            </a:r>
          </a:p>
          <a:p>
            <a:pPr marL="171450" indent="-171450">
              <a:buFont typeface="Arial"/>
              <a:buChar char="•"/>
            </a:pPr>
            <a:r>
              <a:rPr lang="en-US"/>
              <a:t>March 2025 - Equitable Practice of the 4Ms</a:t>
            </a:r>
            <a:endParaRPr lang="en-US">
              <a:ea typeface="Calibri"/>
              <a:cs typeface="Calibri"/>
            </a:endParaRPr>
          </a:p>
          <a:p>
            <a:pPr marL="628650" lvl="1" indent="-171450">
              <a:buFont typeface="Arial"/>
              <a:buChar char="•"/>
            </a:pPr>
            <a:r>
              <a:rPr lang="en-US" i="1"/>
              <a:t>How to measure the impact of Age Friendly care for older adults at the local and national scale.</a:t>
            </a:r>
            <a:endParaRPr lang="en-US"/>
          </a:p>
          <a:p>
            <a:pPr marL="1085850" lvl="2" indent="-171450">
              <a:buFont typeface="Arial"/>
              <a:buChar char="•"/>
            </a:pPr>
            <a:r>
              <a:rPr lang="en-US"/>
              <a:t>Description: This session will discuss methods for evaluating the impact of Age Friendly practices on older adults at both local and national levels. Participants will explore outcome measures, benchmarks, and tools for assessing the effectiveness of Age Friendly initiatives.</a:t>
            </a:r>
            <a:endParaRPr lang="en-US">
              <a:ea typeface="Calibri"/>
              <a:cs typeface="Calibri"/>
            </a:endParaRPr>
          </a:p>
          <a:p>
            <a:pPr marL="171450" indent="-171450">
              <a:buFont typeface="Arial"/>
              <a:buChar char="•"/>
            </a:pPr>
            <a:r>
              <a:rPr lang="en-US"/>
              <a:t>May 2025 - Organizational Impact</a:t>
            </a:r>
            <a:endParaRPr lang="en-US">
              <a:ea typeface="Calibri"/>
              <a:cs typeface="Calibri"/>
            </a:endParaRPr>
          </a:p>
          <a:p>
            <a:pPr marL="628650" lvl="1" indent="-171450">
              <a:buFont typeface="Arial"/>
              <a:buChar char="•"/>
            </a:pPr>
            <a:r>
              <a:rPr lang="en-US" i="1"/>
              <a:t>Identifying the broad organizational impact of reliable implementation of the 4Ms and tying the intrinsic value to organizational gains and return on investment.</a:t>
            </a:r>
            <a:endParaRPr lang="en-US"/>
          </a:p>
          <a:p>
            <a:pPr marL="1085850" lvl="2" indent="-171450">
              <a:buFont typeface="Arial"/>
              <a:buChar char="•"/>
            </a:pPr>
            <a:r>
              <a:rPr lang="en-US"/>
              <a:t>Description: This call will focus on understanding the organizational impact of implementing the 4Ms framework effectively. Participants will learn how to assess the value proposition of Age Friendly practices, including their potential for improving patient outcomes, enhancing staff satisfaction, and achieving financial sustainability.</a:t>
            </a:r>
            <a:endParaRPr lang="en-US">
              <a:ea typeface="Calibri"/>
              <a:cs typeface="Calibri"/>
            </a:endParaRPr>
          </a:p>
          <a:p>
            <a:pPr marL="171450" indent="-171450">
              <a:buFont typeface="Arial"/>
              <a:buChar char="•"/>
            </a:pPr>
            <a:r>
              <a:rPr lang="en-US"/>
              <a:t>July 2025 - Geri-Ed Verification</a:t>
            </a:r>
            <a:endParaRPr lang="en-US">
              <a:ea typeface="Calibri"/>
              <a:cs typeface="Calibri"/>
            </a:endParaRPr>
          </a:p>
          <a:p>
            <a:pPr marL="628650" lvl="1" indent="-171450">
              <a:buFont typeface="Arial"/>
              <a:buChar char="•"/>
            </a:pPr>
            <a:r>
              <a:rPr lang="en-US" i="1"/>
              <a:t>All you need to know about Geri-Ed verification.</a:t>
            </a:r>
            <a:endParaRPr lang="en-US"/>
          </a:p>
          <a:p>
            <a:pPr marL="1085850" lvl="2" indent="-171450">
              <a:buFont typeface="Arial"/>
              <a:buChar char="•"/>
            </a:pPr>
            <a:r>
              <a:rPr lang="en-US"/>
              <a:t>Description: This session will provide comprehensive information on Geriatric Emergency Department (Geri-ED) verification, including the criteria, process, and benefits. Participants will learn about the requirements for achieving Geri-ED verification status and its implications for enhancing emergency care for older adults.</a:t>
            </a:r>
            <a:endParaRPr lang="en-US">
              <a:ea typeface="Calibri"/>
              <a:cs typeface="Calibri"/>
            </a:endParaRPr>
          </a:p>
          <a:p>
            <a:pPr marL="171450" indent="-171450">
              <a:buFont typeface="Arial"/>
              <a:buChar char="•"/>
            </a:pPr>
            <a:r>
              <a:rPr lang="en-US"/>
              <a:t>September, 2025-Focus on Age-Friendly Pharmacy Policy and Practices</a:t>
            </a:r>
            <a:endParaRPr lang="en-US">
              <a:ea typeface="Calibri"/>
              <a:cs typeface="Calibri"/>
            </a:endParaRPr>
          </a:p>
          <a:p>
            <a:pPr marL="628650" lvl="1" indent="-171450">
              <a:buFont typeface="Arial"/>
              <a:buChar char="•"/>
            </a:pPr>
            <a:r>
              <a:rPr lang="en-US" i="1"/>
              <a:t>Strategies to address older adult medication needs through Age-Friendly pharmacy policy and practices.</a:t>
            </a:r>
            <a:endParaRPr lang="en-US"/>
          </a:p>
          <a:p>
            <a:pPr marL="1085850" lvl="2" indent="-171450">
              <a:buFont typeface="Arial"/>
              <a:buChar char="•"/>
            </a:pPr>
            <a:r>
              <a:rPr lang="en-US"/>
              <a:t>Description: This call will explore strategies for optimizing pharmacy services to meet the unique medication needs of older adults. Topics will include medication reconciliation, deprescribing initiatives, pharmacist-led interventions, and promoting medication safety in Age Friendly healthcare settings.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5C82956-B8E9-4301-BCA6-43D061AFCFB3}" type="slidenum">
              <a:rPr lang="en-US" smtClean="0"/>
              <a:t>16</a:t>
            </a:fld>
            <a:endParaRPr lang="en-US"/>
          </a:p>
        </p:txBody>
      </p:sp>
    </p:spTree>
    <p:extLst>
      <p:ext uri="{BB962C8B-B14F-4D97-AF65-F5344CB8AC3E}">
        <p14:creationId xmlns:p14="http://schemas.microsoft.com/office/powerpoint/2010/main" val="22279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a:t>
            </a:r>
          </a:p>
        </p:txBody>
      </p:sp>
      <p:sp>
        <p:nvSpPr>
          <p:cNvPr id="4" name="Slide Number Placeholder 3"/>
          <p:cNvSpPr>
            <a:spLocks noGrp="1"/>
          </p:cNvSpPr>
          <p:nvPr>
            <p:ph type="sldNum" sz="quarter" idx="5"/>
          </p:nvPr>
        </p:nvSpPr>
        <p:spPr/>
        <p:txBody>
          <a:bodyPr/>
          <a:lstStyle/>
          <a:p>
            <a:fld id="{75C82956-B8E9-4301-BCA6-43D061AFCFB3}" type="slidenum">
              <a:rPr lang="en-US" smtClean="0"/>
              <a:t>17</a:t>
            </a:fld>
            <a:endParaRPr lang="en-US"/>
          </a:p>
        </p:txBody>
      </p:sp>
    </p:spTree>
    <p:extLst>
      <p:ext uri="{BB962C8B-B14F-4D97-AF65-F5344CB8AC3E}">
        <p14:creationId xmlns:p14="http://schemas.microsoft.com/office/powerpoint/2010/main" val="46349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a:t>
            </a:r>
          </a:p>
        </p:txBody>
      </p:sp>
      <p:sp>
        <p:nvSpPr>
          <p:cNvPr id="4" name="Slide Number Placeholder 3"/>
          <p:cNvSpPr>
            <a:spLocks noGrp="1"/>
          </p:cNvSpPr>
          <p:nvPr>
            <p:ph type="sldNum" sz="quarter" idx="5"/>
          </p:nvPr>
        </p:nvSpPr>
        <p:spPr/>
        <p:txBody>
          <a:bodyPr/>
          <a:lstStyle/>
          <a:p>
            <a:fld id="{75C82956-B8E9-4301-BCA6-43D061AFCFB3}" type="slidenum">
              <a:rPr lang="en-US" smtClean="0"/>
              <a:t>18</a:t>
            </a:fld>
            <a:endParaRPr lang="en-US"/>
          </a:p>
        </p:txBody>
      </p:sp>
    </p:spTree>
    <p:extLst>
      <p:ext uri="{BB962C8B-B14F-4D97-AF65-F5344CB8AC3E}">
        <p14:creationId xmlns:p14="http://schemas.microsoft.com/office/powerpoint/2010/main" val="343558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Laurita—introduce Dawn</a:t>
            </a:r>
          </a:p>
        </p:txBody>
      </p:sp>
      <p:sp>
        <p:nvSpPr>
          <p:cNvPr id="4" name="Slide Number Placeholder 3"/>
          <p:cNvSpPr>
            <a:spLocks noGrp="1"/>
          </p:cNvSpPr>
          <p:nvPr>
            <p:ph type="sldNum" sz="quarter" idx="5"/>
          </p:nvPr>
        </p:nvSpPr>
        <p:spPr/>
        <p:txBody>
          <a:bodyPr/>
          <a:lstStyle/>
          <a:p>
            <a:fld id="{75C82956-B8E9-4301-BCA6-43D061AFCFB3}" type="slidenum">
              <a:rPr lang="en-US" smtClean="0"/>
              <a:t>19</a:t>
            </a:fld>
            <a:endParaRPr lang="en-US"/>
          </a:p>
        </p:txBody>
      </p:sp>
    </p:spTree>
    <p:extLst>
      <p:ext uri="{BB962C8B-B14F-4D97-AF65-F5344CB8AC3E}">
        <p14:creationId xmlns:p14="http://schemas.microsoft.com/office/powerpoint/2010/main" val="148959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Leslie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82956-B8E9-4301-BCA6-43D061AFCF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71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Dawn</a:t>
            </a:r>
          </a:p>
        </p:txBody>
      </p:sp>
      <p:sp>
        <p:nvSpPr>
          <p:cNvPr id="4" name="Slide Number Placeholder 3"/>
          <p:cNvSpPr>
            <a:spLocks noGrp="1"/>
          </p:cNvSpPr>
          <p:nvPr>
            <p:ph type="sldNum" sz="quarter" idx="5"/>
          </p:nvPr>
        </p:nvSpPr>
        <p:spPr/>
        <p:txBody>
          <a:bodyPr/>
          <a:lstStyle/>
          <a:p>
            <a:fld id="{75C82956-B8E9-4301-BCA6-43D061AFCFB3}" type="slidenum">
              <a:rPr lang="en-US" smtClean="0"/>
              <a:t>20</a:t>
            </a:fld>
            <a:endParaRPr lang="en-US"/>
          </a:p>
        </p:txBody>
      </p:sp>
    </p:spTree>
    <p:extLst>
      <p:ext uri="{BB962C8B-B14F-4D97-AF65-F5344CB8AC3E}">
        <p14:creationId xmlns:p14="http://schemas.microsoft.com/office/powerpoint/2010/main" val="2842076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a:t>
            </a:r>
            <a:endParaRPr lang="en-US"/>
          </a:p>
        </p:txBody>
      </p:sp>
      <p:sp>
        <p:nvSpPr>
          <p:cNvPr id="4" name="Slide Number Placeholder 3"/>
          <p:cNvSpPr>
            <a:spLocks noGrp="1"/>
          </p:cNvSpPr>
          <p:nvPr>
            <p:ph type="sldNum" sz="quarter" idx="5"/>
          </p:nvPr>
        </p:nvSpPr>
        <p:spPr/>
        <p:txBody>
          <a:bodyPr/>
          <a:lstStyle/>
          <a:p>
            <a:fld id="{75C82956-B8E9-4301-BCA6-43D061AFCFB3}" type="slidenum">
              <a:rPr lang="en-US" smtClean="0"/>
              <a:t>21</a:t>
            </a:fld>
            <a:endParaRPr lang="en-US"/>
          </a:p>
        </p:txBody>
      </p:sp>
    </p:spTree>
    <p:extLst>
      <p:ext uri="{BB962C8B-B14F-4D97-AF65-F5344CB8AC3E}">
        <p14:creationId xmlns:p14="http://schemas.microsoft.com/office/powerpoint/2010/main" val="3288294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a:t>
            </a:r>
            <a:endParaRPr lang="en-US"/>
          </a:p>
        </p:txBody>
      </p:sp>
      <p:sp>
        <p:nvSpPr>
          <p:cNvPr id="4" name="Slide Number Placeholder 3"/>
          <p:cNvSpPr>
            <a:spLocks noGrp="1"/>
          </p:cNvSpPr>
          <p:nvPr>
            <p:ph type="sldNum" sz="quarter" idx="5"/>
          </p:nvPr>
        </p:nvSpPr>
        <p:spPr/>
        <p:txBody>
          <a:bodyPr/>
          <a:lstStyle/>
          <a:p>
            <a:fld id="{75C82956-B8E9-4301-BCA6-43D061AFCFB3}" type="slidenum">
              <a:rPr lang="en-US" smtClean="0"/>
              <a:t>22</a:t>
            </a:fld>
            <a:endParaRPr lang="en-US"/>
          </a:p>
        </p:txBody>
      </p:sp>
    </p:spTree>
    <p:extLst>
      <p:ext uri="{BB962C8B-B14F-4D97-AF65-F5344CB8AC3E}">
        <p14:creationId xmlns:p14="http://schemas.microsoft.com/office/powerpoint/2010/main" val="2505155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Dawn—Pass to Christina</a:t>
            </a:r>
          </a:p>
        </p:txBody>
      </p:sp>
      <p:sp>
        <p:nvSpPr>
          <p:cNvPr id="4" name="Slide Number Placeholder 3"/>
          <p:cNvSpPr>
            <a:spLocks noGrp="1"/>
          </p:cNvSpPr>
          <p:nvPr>
            <p:ph type="sldNum" sz="quarter" idx="5"/>
          </p:nvPr>
        </p:nvSpPr>
        <p:spPr/>
        <p:txBody>
          <a:bodyPr/>
          <a:lstStyle/>
          <a:p>
            <a:fld id="{75C82956-B8E9-4301-BCA6-43D061AFCFB3}" type="slidenum">
              <a:rPr lang="en-US" smtClean="0"/>
              <a:t>23</a:t>
            </a:fld>
            <a:endParaRPr lang="en-US"/>
          </a:p>
        </p:txBody>
      </p:sp>
    </p:spTree>
    <p:extLst>
      <p:ext uri="{BB962C8B-B14F-4D97-AF65-F5344CB8AC3E}">
        <p14:creationId xmlns:p14="http://schemas.microsoft.com/office/powerpoint/2010/main" val="3158548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Christina</a:t>
            </a:r>
          </a:p>
          <a:p>
            <a:endParaRPr lang="en-US">
              <a:ea typeface="Calibri"/>
              <a:cs typeface="Calibri"/>
            </a:endParaRPr>
          </a:p>
          <a:p>
            <a:r>
              <a:rPr lang="en-US">
                <a:ea typeface="Calibri"/>
                <a:cs typeface="Calibri"/>
              </a:rPr>
              <a:t>March 28th Link to an editable excel spreadsheet. </a:t>
            </a:r>
          </a:p>
        </p:txBody>
      </p:sp>
      <p:sp>
        <p:nvSpPr>
          <p:cNvPr id="4" name="Slide Number Placeholder 3"/>
          <p:cNvSpPr>
            <a:spLocks noGrp="1"/>
          </p:cNvSpPr>
          <p:nvPr>
            <p:ph type="sldNum" sz="quarter" idx="5"/>
          </p:nvPr>
        </p:nvSpPr>
        <p:spPr/>
        <p:txBody>
          <a:bodyPr/>
          <a:lstStyle/>
          <a:p>
            <a:fld id="{75C82956-B8E9-4301-BCA6-43D061AFCFB3}" type="slidenum">
              <a:rPr lang="en-US" smtClean="0"/>
              <a:t>24</a:t>
            </a:fld>
            <a:endParaRPr lang="en-US"/>
          </a:p>
        </p:txBody>
      </p:sp>
    </p:spTree>
    <p:extLst>
      <p:ext uri="{BB962C8B-B14F-4D97-AF65-F5344CB8AC3E}">
        <p14:creationId xmlns:p14="http://schemas.microsoft.com/office/powerpoint/2010/main" val="3283622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Christina</a:t>
            </a:r>
          </a:p>
        </p:txBody>
      </p:sp>
      <p:sp>
        <p:nvSpPr>
          <p:cNvPr id="4" name="Slide Number Placeholder 3"/>
          <p:cNvSpPr>
            <a:spLocks noGrp="1"/>
          </p:cNvSpPr>
          <p:nvPr>
            <p:ph type="sldNum" sz="quarter" idx="5"/>
          </p:nvPr>
        </p:nvSpPr>
        <p:spPr/>
        <p:txBody>
          <a:bodyPr/>
          <a:lstStyle/>
          <a:p>
            <a:fld id="{75C82956-B8E9-4301-BCA6-43D061AFCFB3}" type="slidenum">
              <a:rPr lang="en-US" smtClean="0"/>
              <a:t>25</a:t>
            </a:fld>
            <a:endParaRPr lang="en-US"/>
          </a:p>
        </p:txBody>
      </p:sp>
    </p:spTree>
    <p:extLst>
      <p:ext uri="{BB962C8B-B14F-4D97-AF65-F5344CB8AC3E}">
        <p14:creationId xmlns:p14="http://schemas.microsoft.com/office/powerpoint/2010/main" val="1775675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Christina</a:t>
            </a:r>
          </a:p>
        </p:txBody>
      </p:sp>
      <p:sp>
        <p:nvSpPr>
          <p:cNvPr id="4" name="Slide Number Placeholder 3"/>
          <p:cNvSpPr>
            <a:spLocks noGrp="1"/>
          </p:cNvSpPr>
          <p:nvPr>
            <p:ph type="sldNum" sz="quarter" idx="5"/>
          </p:nvPr>
        </p:nvSpPr>
        <p:spPr/>
        <p:txBody>
          <a:bodyPr/>
          <a:lstStyle/>
          <a:p>
            <a:fld id="{75C82956-B8E9-4301-BCA6-43D061AFCFB3}" type="slidenum">
              <a:rPr lang="en-US" smtClean="0"/>
              <a:t>26</a:t>
            </a:fld>
            <a:endParaRPr lang="en-US"/>
          </a:p>
        </p:txBody>
      </p:sp>
    </p:spTree>
    <p:extLst>
      <p:ext uri="{BB962C8B-B14F-4D97-AF65-F5344CB8AC3E}">
        <p14:creationId xmlns:p14="http://schemas.microsoft.com/office/powerpoint/2010/main" val="4293032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Christina</a:t>
            </a:r>
          </a:p>
        </p:txBody>
      </p:sp>
      <p:sp>
        <p:nvSpPr>
          <p:cNvPr id="4" name="Slide Number Placeholder 3"/>
          <p:cNvSpPr>
            <a:spLocks noGrp="1"/>
          </p:cNvSpPr>
          <p:nvPr>
            <p:ph type="sldNum" sz="quarter" idx="5"/>
          </p:nvPr>
        </p:nvSpPr>
        <p:spPr/>
        <p:txBody>
          <a:bodyPr/>
          <a:lstStyle/>
          <a:p>
            <a:fld id="{75C82956-B8E9-4301-BCA6-43D061AFCFB3}" type="slidenum">
              <a:rPr lang="en-US" smtClean="0"/>
              <a:t>27</a:t>
            </a:fld>
            <a:endParaRPr lang="en-US"/>
          </a:p>
        </p:txBody>
      </p:sp>
    </p:spTree>
    <p:extLst>
      <p:ext uri="{BB962C8B-B14F-4D97-AF65-F5344CB8AC3E}">
        <p14:creationId xmlns:p14="http://schemas.microsoft.com/office/powerpoint/2010/main" val="2743911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Christina—pass to Laurita</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5C82956-B8E9-4301-BCA6-43D061AFCFB3}" type="slidenum">
              <a:rPr lang="en-US" smtClean="0"/>
              <a:t>28</a:t>
            </a:fld>
            <a:endParaRPr lang="en-US"/>
          </a:p>
        </p:txBody>
      </p:sp>
    </p:spTree>
    <p:extLst>
      <p:ext uri="{BB962C8B-B14F-4D97-AF65-F5344CB8AC3E}">
        <p14:creationId xmlns:p14="http://schemas.microsoft.com/office/powerpoint/2010/main" val="2939299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Laurita—pass to </a:t>
            </a:r>
            <a:r>
              <a:rPr lang="en-US" err="1">
                <a:ea typeface="Calibri"/>
                <a:cs typeface="Calibri"/>
              </a:rPr>
              <a:t>KellyAnne</a:t>
            </a:r>
            <a:r>
              <a:rPr lang="en-US">
                <a:ea typeface="Calibri"/>
                <a:cs typeface="Calibri"/>
              </a:rPr>
              <a:t> for next slide</a:t>
            </a:r>
          </a:p>
        </p:txBody>
      </p:sp>
      <p:sp>
        <p:nvSpPr>
          <p:cNvPr id="4" name="Slide Number Placeholder 3"/>
          <p:cNvSpPr>
            <a:spLocks noGrp="1"/>
          </p:cNvSpPr>
          <p:nvPr>
            <p:ph type="sldNum" sz="quarter" idx="5"/>
          </p:nvPr>
        </p:nvSpPr>
        <p:spPr/>
        <p:txBody>
          <a:bodyPr/>
          <a:lstStyle/>
          <a:p>
            <a:fld id="{75C82956-B8E9-4301-BCA6-43D061AFCFB3}" type="slidenum">
              <a:rPr lang="en-US" smtClean="0"/>
              <a:t>29</a:t>
            </a:fld>
            <a:endParaRPr lang="en-US"/>
          </a:p>
        </p:txBody>
      </p:sp>
    </p:spTree>
    <p:extLst>
      <p:ext uri="{BB962C8B-B14F-4D97-AF65-F5344CB8AC3E}">
        <p14:creationId xmlns:p14="http://schemas.microsoft.com/office/powerpoint/2010/main" val="73144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Leslie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Use the chat to ask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address them in the final 20 minutes of the call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F0E4-F97B-4F22-839B-54E26EA31A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621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2024 IHI Forum</a:t>
            </a:r>
            <a:r>
              <a:rPr lang="en-US"/>
              <a:t>; https://www.ihi.org/education/conferences/ihi-forum</a:t>
            </a:r>
            <a:endParaRPr lang="en-US">
              <a:cs typeface="Calibri"/>
            </a:endParaRPr>
          </a:p>
          <a:p>
            <a:r>
              <a:rPr lang="en-US" err="1">
                <a:ea typeface="Calibri"/>
                <a:cs typeface="Calibri"/>
              </a:rPr>
              <a:t>KellyAnne</a:t>
            </a:r>
            <a:endParaRPr lang="en-US">
              <a:ea typeface="Calibri"/>
              <a:cs typeface="Calibri"/>
            </a:endParaRPr>
          </a:p>
        </p:txBody>
      </p:sp>
      <p:sp>
        <p:nvSpPr>
          <p:cNvPr id="4" name="Slide Number Placeholder 3"/>
          <p:cNvSpPr>
            <a:spLocks noGrp="1"/>
          </p:cNvSpPr>
          <p:nvPr>
            <p:ph type="sldNum" sz="quarter" idx="5"/>
          </p:nvPr>
        </p:nvSpPr>
        <p:spPr/>
        <p:txBody>
          <a:bodyPr/>
          <a:lstStyle/>
          <a:p>
            <a:fld id="{75C82956-B8E9-4301-BCA6-43D061AFCFB3}" type="slidenum">
              <a:rPr lang="en-US" smtClean="0"/>
              <a:t>30</a:t>
            </a:fld>
            <a:endParaRPr lang="en-US"/>
          </a:p>
        </p:txBody>
      </p:sp>
    </p:spTree>
    <p:extLst>
      <p:ext uri="{BB962C8B-B14F-4D97-AF65-F5344CB8AC3E}">
        <p14:creationId xmlns:p14="http://schemas.microsoft.com/office/powerpoint/2010/main" val="2684721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pPr marL="0" indent="0">
              <a:buNone/>
            </a:pPr>
            <a:r>
              <a:rPr lang="en-US"/>
              <a:t>KellyAnne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3DA51-5F05-47E1-97E4-F05A3588B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075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KellyAnne</a:t>
            </a:r>
          </a:p>
          <a:p>
            <a:r>
              <a:rPr lang="en-US">
                <a:ea typeface="Calibri"/>
                <a:cs typeface="Calibri"/>
              </a:rPr>
              <a:t>Take down slides for questions and discussion</a:t>
            </a:r>
          </a:p>
        </p:txBody>
      </p:sp>
      <p:sp>
        <p:nvSpPr>
          <p:cNvPr id="4" name="Slide Number Placeholder 3"/>
          <p:cNvSpPr>
            <a:spLocks noGrp="1"/>
          </p:cNvSpPr>
          <p:nvPr>
            <p:ph type="sldNum" sz="quarter" idx="5"/>
          </p:nvPr>
        </p:nvSpPr>
        <p:spPr/>
        <p:txBody>
          <a:bodyPr/>
          <a:lstStyle/>
          <a:p>
            <a:fld id="{75C82956-B8E9-4301-BCA6-43D061AFCFB3}" type="slidenum">
              <a:rPr lang="en-US" smtClean="0"/>
              <a:t>32</a:t>
            </a:fld>
            <a:endParaRPr lang="en-US"/>
          </a:p>
        </p:txBody>
      </p:sp>
    </p:spTree>
    <p:extLst>
      <p:ext uri="{BB962C8B-B14F-4D97-AF65-F5344CB8AC3E}">
        <p14:creationId xmlns:p14="http://schemas.microsoft.com/office/powerpoint/2010/main" val="204271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Leslie</a:t>
            </a:r>
          </a:p>
        </p:txBody>
      </p:sp>
      <p:sp>
        <p:nvSpPr>
          <p:cNvPr id="4" name="Slide Number Placeholder 3"/>
          <p:cNvSpPr>
            <a:spLocks noGrp="1"/>
          </p:cNvSpPr>
          <p:nvPr>
            <p:ph type="sldNum" sz="quarter" idx="5"/>
          </p:nvPr>
        </p:nvSpPr>
        <p:spPr/>
        <p:txBody>
          <a:bodyPr/>
          <a:lstStyle/>
          <a:p>
            <a:fld id="{75C82956-B8E9-4301-BCA6-43D061AFCFB3}" type="slidenum">
              <a:rPr lang="en-US" smtClean="0"/>
              <a:t>4</a:t>
            </a:fld>
            <a:endParaRPr lang="en-US"/>
          </a:p>
        </p:txBody>
      </p:sp>
    </p:spTree>
    <p:extLst>
      <p:ext uri="{BB962C8B-B14F-4D97-AF65-F5344CB8AC3E}">
        <p14:creationId xmlns:p14="http://schemas.microsoft.com/office/powerpoint/2010/main" val="154073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Leslie</a:t>
            </a:r>
          </a:p>
          <a:p>
            <a:r>
              <a:rPr lang="en-US"/>
              <a:t>More faculty TBA</a:t>
            </a:r>
          </a:p>
          <a:p>
            <a:r>
              <a:rPr lang="en-US"/>
              <a:t>Introduce Cheryl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82956-B8E9-4301-BCA6-43D061AFCF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31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Roboto"/>
                <a:ea typeface="Roboto"/>
                <a:cs typeface="Roboto"/>
              </a:rPr>
              <a:t>Leslie-introduce Cheryl</a:t>
            </a:r>
            <a:endParaRPr lang="en-US">
              <a:latin typeface="Roboto" panose="02000000000000000000" pitchFamily="2" charset="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F0E4-F97B-4F22-839B-54E26EA31A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29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catalyst for change.  Collaboration is in our DNA.  All efforts with a lens to improve disparities </a:t>
            </a:r>
          </a:p>
          <a:p>
            <a:endParaRPr lang="en-US"/>
          </a:p>
          <a:p>
            <a:r>
              <a:rPr lang="en-US"/>
              <a:t>Cheryl Phillips</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44396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Laurita</a:t>
            </a:r>
          </a:p>
        </p:txBody>
      </p:sp>
      <p:sp>
        <p:nvSpPr>
          <p:cNvPr id="4" name="Slide Number Placeholder 3"/>
          <p:cNvSpPr>
            <a:spLocks noGrp="1"/>
          </p:cNvSpPr>
          <p:nvPr>
            <p:ph type="sldNum" sz="quarter" idx="5"/>
          </p:nvPr>
        </p:nvSpPr>
        <p:spPr/>
        <p:txBody>
          <a:bodyPr/>
          <a:lstStyle/>
          <a:p>
            <a:fld id="{75C82956-B8E9-4301-BCA6-43D061AFCFB3}" type="slidenum">
              <a:rPr lang="en-US" smtClean="0"/>
              <a:t>8</a:t>
            </a:fld>
            <a:endParaRPr lang="en-US"/>
          </a:p>
        </p:txBody>
      </p:sp>
    </p:spTree>
    <p:extLst>
      <p:ext uri="{BB962C8B-B14F-4D97-AF65-F5344CB8AC3E}">
        <p14:creationId xmlns:p14="http://schemas.microsoft.com/office/powerpoint/2010/main" val="88460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Laurita—Harborside Inn </a:t>
            </a:r>
          </a:p>
        </p:txBody>
      </p:sp>
      <p:sp>
        <p:nvSpPr>
          <p:cNvPr id="4" name="Slide Number Placeholder 3"/>
          <p:cNvSpPr>
            <a:spLocks noGrp="1"/>
          </p:cNvSpPr>
          <p:nvPr>
            <p:ph type="sldNum" sz="quarter" idx="5"/>
          </p:nvPr>
        </p:nvSpPr>
        <p:spPr/>
        <p:txBody>
          <a:bodyPr/>
          <a:lstStyle/>
          <a:p>
            <a:fld id="{75C82956-B8E9-4301-BCA6-43D061AFCFB3}" type="slidenum">
              <a:rPr lang="en-US" smtClean="0"/>
              <a:t>9</a:t>
            </a:fld>
            <a:endParaRPr lang="en-US"/>
          </a:p>
        </p:txBody>
      </p:sp>
    </p:spTree>
    <p:extLst>
      <p:ext uri="{BB962C8B-B14F-4D97-AF65-F5344CB8AC3E}">
        <p14:creationId xmlns:p14="http://schemas.microsoft.com/office/powerpoint/2010/main" val="1995186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477" y="597863"/>
            <a:ext cx="2351676" cy="776053"/>
          </a:xfrm>
          <a:prstGeom prst="rect">
            <a:avLst/>
          </a:prstGeom>
        </p:spPr>
      </p:pic>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19" name="Rectangle 18">
            <a:extLst>
              <a:ext uri="{FF2B5EF4-FFF2-40B4-BE49-F238E27FC236}">
                <a16:creationId xmlns:a16="http://schemas.microsoft.com/office/drawing/2014/main" id="{D59CE02B-373F-425E-BB60-5AAB65614AA2}"/>
              </a:ext>
            </a:extLst>
          </p:cNvPr>
          <p:cNvSpPr/>
          <p:nvPr userDrawn="1"/>
        </p:nvSpPr>
        <p:spPr>
          <a:xfrm>
            <a:off x="11457873" y="6160655"/>
            <a:ext cx="614054" cy="590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18" name="Picture 17" descr="Shape&#10;&#10;Description automatically generated">
            <a:extLst>
              <a:ext uri="{FF2B5EF4-FFF2-40B4-BE49-F238E27FC236}">
                <a16:creationId xmlns:a16="http://schemas.microsoft.com/office/drawing/2014/main" id="{E386B90A-FC6D-42B0-B6AA-B9371475C6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90837" y="-984163"/>
            <a:ext cx="8360262" cy="8067640"/>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atin typeface="Roboto" panose="02000000000000000000" pitchFamily="2" charset="0"/>
              </a:defRPr>
            </a:lvl1pPr>
          </a:lstStyle>
          <a:p>
            <a:pPr lvl="0"/>
            <a:r>
              <a:rPr lang="en-US"/>
              <a:t>Click here to add a subtitle, if needed</a:t>
            </a:r>
          </a:p>
        </p:txBody>
      </p:sp>
      <p:pic>
        <p:nvPicPr>
          <p:cNvPr id="5" name="Picture 4" descr="Text&#10;&#10;Description automatically generated with low confidence">
            <a:extLst>
              <a:ext uri="{FF2B5EF4-FFF2-40B4-BE49-F238E27FC236}">
                <a16:creationId xmlns:a16="http://schemas.microsoft.com/office/drawing/2014/main" id="{211E53E1-F3FA-D024-FE5B-AAFE296373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78365" y="457410"/>
            <a:ext cx="3115062" cy="984506"/>
          </a:xfrm>
          <a:prstGeom prst="rect">
            <a:avLst/>
          </a:prstGeom>
        </p:spPr>
      </p:pic>
      <p:sp>
        <p:nvSpPr>
          <p:cNvPr id="13" name="TextBox 12">
            <a:extLst>
              <a:ext uri="{FF2B5EF4-FFF2-40B4-BE49-F238E27FC236}">
                <a16:creationId xmlns:a16="http://schemas.microsoft.com/office/drawing/2014/main" id="{D8EBC2C9-17AD-528D-69FA-B2D97A207523}"/>
              </a:ext>
            </a:extLst>
          </p:cNvPr>
          <p:cNvSpPr txBox="1"/>
          <p:nvPr userDrawn="1"/>
        </p:nvSpPr>
        <p:spPr>
          <a:xfrm>
            <a:off x="599986" y="6103145"/>
            <a:ext cx="7355294" cy="307777"/>
          </a:xfrm>
          <a:prstGeom prst="rect">
            <a:avLst/>
          </a:prstGeom>
          <a:noFill/>
        </p:spPr>
        <p:txBody>
          <a:bodyPr wrap="square" lIns="0" tIns="0" rIns="0" bIns="0" rtlCol="0">
            <a:spAutoFit/>
          </a:bodyPr>
          <a:lstStyle/>
          <a:p>
            <a:r>
              <a:rPr lang="en-US" sz="1000" b="0" i="0" u="none" strike="noStrike" kern="1200" baseline="0">
                <a:solidFill>
                  <a:srgbClr val="0E395B"/>
                </a:solidFill>
                <a:latin typeface="Roboto" panose="02000000000000000000" pitchFamily="2" charset="0"/>
                <a:ea typeface="+mn-ea"/>
                <a:cs typeface="+mn-cs"/>
              </a:rPr>
              <a:t>Age-Friendly Health Systems is an initiative of The John A. Hartford Foundation and the Institute for Healthcare Improvement (IHI) in partnership with the American Hospital Association (AHA) and the Catholic Health Association of the United States (CHA). </a:t>
            </a:r>
            <a:endParaRPr lang="en-US" sz="1000">
              <a:solidFill>
                <a:srgbClr val="0E395B"/>
              </a:solidFill>
              <a:latin typeface="Roboto" panose="02000000000000000000" pitchFamily="2" charset="0"/>
            </a:endParaRPr>
          </a:p>
        </p:txBody>
      </p:sp>
    </p:spTree>
    <p:extLst>
      <p:ext uri="{BB962C8B-B14F-4D97-AF65-F5344CB8AC3E}">
        <p14:creationId xmlns:p14="http://schemas.microsoft.com/office/powerpoint/2010/main" val="21483397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atin typeface="Roboto" panose="02000000000000000000" pitchFamily="2" charset="0"/>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pic>
        <p:nvPicPr>
          <p:cNvPr id="9" name="Picture 8" descr="Logo&#10;&#10;Description automatically generated">
            <a:extLst>
              <a:ext uri="{FF2B5EF4-FFF2-40B4-BE49-F238E27FC236}">
                <a16:creationId xmlns:a16="http://schemas.microsoft.com/office/drawing/2014/main" id="{675BEB38-8CE2-4381-4F97-553470A1DB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36062420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atin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pic>
        <p:nvPicPr>
          <p:cNvPr id="7" name="Picture 6">
            <a:extLst>
              <a:ext uri="{FF2B5EF4-FFF2-40B4-BE49-F238E27FC236}">
                <a16:creationId xmlns:a16="http://schemas.microsoft.com/office/drawing/2014/main" id="{F722D289-1C4D-7F66-8063-67D4A86467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94010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atin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pic>
        <p:nvPicPr>
          <p:cNvPr id="6" name="Picture 5">
            <a:extLst>
              <a:ext uri="{FF2B5EF4-FFF2-40B4-BE49-F238E27FC236}">
                <a16:creationId xmlns:a16="http://schemas.microsoft.com/office/drawing/2014/main" id="{089B7F34-1404-85C1-CB16-C35005CF76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2276857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atin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541732" y="1380226"/>
            <a:ext cx="1132123"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pic>
        <p:nvPicPr>
          <p:cNvPr id="10" name="Picture 9" descr="Logo&#10;&#10;Description automatically generated">
            <a:extLst>
              <a:ext uri="{FF2B5EF4-FFF2-40B4-BE49-F238E27FC236}">
                <a16:creationId xmlns:a16="http://schemas.microsoft.com/office/drawing/2014/main" id="{04164373-40DB-A9B4-1E67-AAC51875BB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179005495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4A229D3-93D9-CE12-450D-0F253796C7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123889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4" name="Picture 3">
            <a:extLst>
              <a:ext uri="{FF2B5EF4-FFF2-40B4-BE49-F238E27FC236}">
                <a16:creationId xmlns:a16="http://schemas.microsoft.com/office/drawing/2014/main" id="{FE83815F-DDD7-66F6-2B48-A876AACD58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307431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6" name="Picture 5" descr="Logo&#10;&#10;Description automatically generated">
            <a:extLst>
              <a:ext uri="{FF2B5EF4-FFF2-40B4-BE49-F238E27FC236}">
                <a16:creationId xmlns:a16="http://schemas.microsoft.com/office/drawing/2014/main" id="{478C00BC-D76D-379A-E909-5E80FA452A7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31660219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ic: w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EBF8-C4F5-FF47-95B3-8C094A189F78}"/>
              </a:ext>
            </a:extLst>
          </p:cNvPr>
          <p:cNvSpPr>
            <a:spLocks noGrp="1"/>
          </p:cNvSpPr>
          <p:nvPr>
            <p:ph type="title" hasCustomPrompt="1"/>
          </p:nvPr>
        </p:nvSpPr>
        <p:spPr/>
        <p:txBody>
          <a:bodyPr>
            <a:normAutofit/>
          </a:bodyPr>
          <a:lstStyle>
            <a:lvl1pPr>
              <a:defRPr sz="3999"/>
            </a:lvl1pPr>
          </a:lstStyle>
          <a:p>
            <a:r>
              <a:rPr lang="en-US"/>
              <a:t>Slide Heading</a:t>
            </a:r>
          </a:p>
        </p:txBody>
      </p:sp>
      <p:sp>
        <p:nvSpPr>
          <p:cNvPr id="3" name="Content Placeholder 8">
            <a:extLst>
              <a:ext uri="{FF2B5EF4-FFF2-40B4-BE49-F238E27FC236}">
                <a16:creationId xmlns:a16="http://schemas.microsoft.com/office/drawing/2014/main" id="{E598B70A-052A-CD40-8A5A-777F083B5074}"/>
              </a:ext>
            </a:extLst>
          </p:cNvPr>
          <p:cNvSpPr>
            <a:spLocks noGrp="1"/>
          </p:cNvSpPr>
          <p:nvPr>
            <p:ph sz="quarter" idx="10" hasCustomPrompt="1"/>
          </p:nvPr>
        </p:nvSpPr>
        <p:spPr>
          <a:xfrm>
            <a:off x="779668" y="1828800"/>
            <a:ext cx="10632669"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FD40850-86DD-5742-81CD-C4F425290695}"/>
              </a:ext>
            </a:extLst>
          </p:cNvPr>
          <p:cNvPicPr>
            <a:picLocks noChangeAspect="1"/>
          </p:cNvPicPr>
          <p:nvPr userDrawn="1"/>
        </p:nvPicPr>
        <p:blipFill>
          <a:blip r:embed="rId2"/>
          <a:stretch>
            <a:fillRect/>
          </a:stretch>
        </p:blipFill>
        <p:spPr>
          <a:xfrm>
            <a:off x="10941713" y="6077790"/>
            <a:ext cx="497344" cy="135639"/>
          </a:xfrm>
          <a:prstGeom prst="rect">
            <a:avLst/>
          </a:prstGeom>
        </p:spPr>
      </p:pic>
      <p:grpSp>
        <p:nvGrpSpPr>
          <p:cNvPr id="9" name="Group 8">
            <a:extLst>
              <a:ext uri="{FF2B5EF4-FFF2-40B4-BE49-F238E27FC236}">
                <a16:creationId xmlns:a16="http://schemas.microsoft.com/office/drawing/2014/main" id="{99643BD3-96F9-FE45-BF9D-085AE0668500}"/>
              </a:ext>
            </a:extLst>
          </p:cNvPr>
          <p:cNvGrpSpPr/>
          <p:nvPr userDrawn="1"/>
        </p:nvGrpSpPr>
        <p:grpSpPr>
          <a:xfrm>
            <a:off x="0" y="6424864"/>
            <a:ext cx="12192000" cy="433137"/>
            <a:chOff x="0" y="6424864"/>
            <a:chExt cx="12192000" cy="433137"/>
          </a:xfrm>
        </p:grpSpPr>
        <p:sp>
          <p:nvSpPr>
            <p:cNvPr id="11" name="Rectangle 10">
              <a:extLst>
                <a:ext uri="{FF2B5EF4-FFF2-40B4-BE49-F238E27FC236}">
                  <a16:creationId xmlns:a16="http://schemas.microsoft.com/office/drawing/2014/main" id="{1E10121B-FCEA-F644-8D2E-7203A217EF79}"/>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TextBox 11">
              <a:extLst>
                <a:ext uri="{FF2B5EF4-FFF2-40B4-BE49-F238E27FC236}">
                  <a16:creationId xmlns:a16="http://schemas.microsoft.com/office/drawing/2014/main" id="{D7677EFC-6137-E04F-81E0-77B8A5E05F65}"/>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13" name="Picture 12">
            <a:extLst>
              <a:ext uri="{FF2B5EF4-FFF2-40B4-BE49-F238E27FC236}">
                <a16:creationId xmlns:a16="http://schemas.microsoft.com/office/drawing/2014/main" id="{34C69206-9F79-7E4F-9B84-74CC7957D367}"/>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9108559" y="315882"/>
            <a:ext cx="2308879" cy="754826"/>
          </a:xfrm>
          <a:prstGeom prst="rect">
            <a:avLst/>
          </a:prstGeom>
        </p:spPr>
      </p:pic>
    </p:spTree>
    <p:extLst>
      <p:ext uri="{BB962C8B-B14F-4D97-AF65-F5344CB8AC3E}">
        <p14:creationId xmlns:p14="http://schemas.microsoft.com/office/powerpoint/2010/main" val="3134508180"/>
      </p:ext>
    </p:extLst>
  </p:cSld>
  <p:clrMapOvr>
    <a:masterClrMapping/>
  </p:clrMapOvr>
  <p:extLst>
    <p:ext uri="{DCECCB84-F9BA-43D5-87BE-67443E8EF086}">
      <p15:sldGuideLst xmlns:p15="http://schemas.microsoft.com/office/powerpoint/2012/main">
        <p15:guide id="1" orient="horz" pos="23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Graphic -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42692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Blank Pag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0243DE9-8C8F-94BE-10D9-4998CE0DCEDC}"/>
              </a:ext>
            </a:extLst>
          </p:cNvPr>
          <p:cNvSpPr txBox="1">
            <a:spLocks noGrp="1"/>
          </p:cNvSpPr>
          <p:nvPr>
            <p:ph type="sldNum" sz="quarter" idx="8"/>
          </p:nvPr>
        </p:nvSpPr>
        <p:spPr>
          <a:xfrm>
            <a:off x="241301" y="6044970"/>
            <a:ext cx="736604" cy="365129"/>
          </a:xfrm>
        </p:spPr>
        <p:txBody>
          <a:bodyPr/>
          <a:lstStyle>
            <a:lvl1pPr>
              <a:defRPr/>
            </a:lvl1pPr>
          </a:lstStyle>
          <a:p>
            <a:pPr lvl="0"/>
            <a:fld id="{A4BBF53F-714D-4643-9FF4-AA6CE0B4E685}" type="slidenum">
              <a:t>‹#›</a:t>
            </a:fld>
            <a:endParaRPr lang="en-US"/>
          </a:p>
        </p:txBody>
      </p:sp>
      <p:pic>
        <p:nvPicPr>
          <p:cNvPr id="3" name="Picture 3">
            <a:extLst>
              <a:ext uri="{FF2B5EF4-FFF2-40B4-BE49-F238E27FC236}">
                <a16:creationId xmlns:a16="http://schemas.microsoft.com/office/drawing/2014/main" id="{2EECE91E-FB3D-20F9-461D-9064C5300BD8}"/>
              </a:ext>
            </a:extLst>
          </p:cNvPr>
          <p:cNvPicPr>
            <a:picLocks noChangeAspect="1"/>
          </p:cNvPicPr>
          <p:nvPr/>
        </p:nvPicPr>
        <p:blipFill>
          <a:blip r:embed="rId2"/>
          <a:stretch>
            <a:fillRect/>
          </a:stretch>
        </p:blipFill>
        <p:spPr>
          <a:xfrm>
            <a:off x="10061088" y="6001134"/>
            <a:ext cx="1889616" cy="599060"/>
          </a:xfrm>
          <a:prstGeom prst="rect">
            <a:avLst/>
          </a:prstGeom>
          <a:noFill/>
          <a:ln cap="flat">
            <a:noFill/>
          </a:ln>
        </p:spPr>
      </p:pic>
    </p:spTree>
    <p:extLst>
      <p:ext uri="{BB962C8B-B14F-4D97-AF65-F5344CB8AC3E}">
        <p14:creationId xmlns:p14="http://schemas.microsoft.com/office/powerpoint/2010/main" val="234531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pic>
        <p:nvPicPr>
          <p:cNvPr id="6" name="Picture 5">
            <a:extLst>
              <a:ext uri="{FF2B5EF4-FFF2-40B4-BE49-F238E27FC236}">
                <a16:creationId xmlns:a16="http://schemas.microsoft.com/office/drawing/2014/main" id="{7D5D06CA-A94E-E8A2-32EB-85CDE6234F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1397778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821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8969390" cy="303212"/>
          </a:xfrm>
          <a:prstGeom prst="rect">
            <a:avLst/>
          </a:prstGeom>
        </p:spPr>
        <p:txBody>
          <a:bodyPr/>
          <a:lstStyle>
            <a:lvl1pPr marL="0" indent="0">
              <a:buNone/>
              <a:defRPr sz="800">
                <a:latin typeface="Roboto" panose="02000000000000000000" pitchFamily="2" charset="0"/>
              </a:defRPr>
            </a:lvl1pPr>
            <a:lvl2pPr marL="457200" indent="0">
              <a:buNone/>
              <a:defRPr sz="800">
                <a:latin typeface="Roboto" panose="02000000000000000000" pitchFamily="2" charset="0"/>
              </a:defRPr>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pic>
        <p:nvPicPr>
          <p:cNvPr id="7" name="Picture 6">
            <a:extLst>
              <a:ext uri="{FF2B5EF4-FFF2-40B4-BE49-F238E27FC236}">
                <a16:creationId xmlns:a16="http://schemas.microsoft.com/office/drawing/2014/main" id="{BA4D0558-9FD1-4C3C-F90F-F6C4BC4443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281966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8AE574D1-3097-9967-0F41-ADFE761B26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2386330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atin typeface="Roboto" panose="02000000000000000000" pitchFamily="2" charset="0"/>
              </a:defRPr>
            </a:lvl1pPr>
            <a:lvl2pPr marL="457200" indent="0">
              <a:buNone/>
              <a:defRPr sz="800">
                <a:latin typeface="Roboto" panose="02000000000000000000" pitchFamily="2" charset="0"/>
              </a:defRPr>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pic>
        <p:nvPicPr>
          <p:cNvPr id="8" name="Picture 7" descr="Logo&#10;&#10;Description automatically generated">
            <a:extLst>
              <a:ext uri="{FF2B5EF4-FFF2-40B4-BE49-F238E27FC236}">
                <a16:creationId xmlns:a16="http://schemas.microsoft.com/office/drawing/2014/main" id="{027B78C0-905A-BB60-B18E-1337C31366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425917098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latin typeface="Roboto" panose="02000000000000000000" pitchFamily="2" charset="0"/>
              </a:endParaRPr>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latin typeface="Roboto" panose="02000000000000000000" pitchFamily="2" charset="0"/>
              </a:endParaRPr>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pic>
        <p:nvPicPr>
          <p:cNvPr id="12" name="Picture 11" descr="Logo&#10;&#10;Description automatically generated">
            <a:extLst>
              <a:ext uri="{FF2B5EF4-FFF2-40B4-BE49-F238E27FC236}">
                <a16:creationId xmlns:a16="http://schemas.microsoft.com/office/drawing/2014/main" id="{E105D7D6-9664-1C58-5D9B-A272E97DB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1443298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atin typeface="Roboto" panose="02000000000000000000" pitchFamily="2" charset="0"/>
              </a:defRPr>
            </a:lvl1pPr>
            <a:lvl2pPr marL="742950" indent="-285750">
              <a:buFont typeface="Arial" panose="020B0604020202020204" pitchFamily="34" charset="0"/>
              <a:buChar cha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08D8E2-D404-A646-E0CC-2D5D90C54C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393819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1E852DB-0A43-0355-9BB2-D36E63F3EC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418235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atin typeface="Roboto" panose="02000000000000000000" pitchFamily="2" charset="0"/>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1550631-2213-3DFC-7718-4B1B7DD61A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417698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44225698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 id="2147484189" r:id="rId18"/>
    <p:sldLayoutId id="2147484190" r:id="rId19"/>
    <p:sldLayoutId id="2147484191" r:id="rId20"/>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pngimg.com/download/57241" TargetMode="Externa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hyperlink" Target="https://commons.wikimedia.org/wiki/File:Boston_Skyline_Over_the_Charles_River.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onferences.ihi.org/eSites/780461/Logi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bit.ly/IHIAFHSAC2024"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44CF-5FD7-42D0-B3FB-2807AE026AE6}"/>
              </a:ext>
            </a:extLst>
          </p:cNvPr>
          <p:cNvSpPr>
            <a:spLocks noGrp="1"/>
          </p:cNvSpPr>
          <p:nvPr>
            <p:ph type="ctrTitle"/>
          </p:nvPr>
        </p:nvSpPr>
        <p:spPr>
          <a:xfrm>
            <a:off x="540733" y="2398104"/>
            <a:ext cx="11077999" cy="1449706"/>
          </a:xfrm>
        </p:spPr>
        <p:txBody>
          <a:bodyPr/>
          <a:lstStyle/>
          <a:p>
            <a:r>
              <a:rPr lang="en-US" sz="4400"/>
              <a:t>Age-Friendly Health Systems:</a:t>
            </a:r>
            <a:br>
              <a:rPr lang="en-US" sz="4400"/>
            </a:br>
            <a:r>
              <a:rPr lang="en-US" sz="4400"/>
              <a:t>Evidence-Based Care for All Older Adults</a:t>
            </a:r>
          </a:p>
        </p:txBody>
      </p:sp>
      <p:sp>
        <p:nvSpPr>
          <p:cNvPr id="8" name="Content Placeholder 1">
            <a:extLst>
              <a:ext uri="{FF2B5EF4-FFF2-40B4-BE49-F238E27FC236}">
                <a16:creationId xmlns:a16="http://schemas.microsoft.com/office/drawing/2014/main" id="{144DAC80-28FF-45AF-89EF-85ED888789B6}"/>
              </a:ext>
            </a:extLst>
          </p:cNvPr>
          <p:cNvSpPr txBox="1">
            <a:spLocks/>
          </p:cNvSpPr>
          <p:nvPr/>
        </p:nvSpPr>
        <p:spPr>
          <a:xfrm>
            <a:off x="5466710" y="5089824"/>
            <a:ext cx="4233884" cy="457200"/>
          </a:xfrm>
          <a:prstGeom prst="rect">
            <a:avLst/>
          </a:prstGeom>
        </p:spPr>
        <p:txBody>
          <a:bodyPr/>
          <a:lstStyle>
            <a:lvl1pPr marL="342900" indent="-342900" algn="l" defTabSz="914400" rtl="0" eaLnBrk="1" latinLnBrk="0" hangingPunct="1">
              <a:spcBef>
                <a:spcPct val="20000"/>
              </a:spcBef>
              <a:buClr>
                <a:srgbClr val="008DA8"/>
              </a:buClr>
              <a:buSzPct val="110000"/>
              <a:buFont typeface="Arial" panose="020B0604020202020204" pitchFamily="34" charset="0"/>
              <a:buChar char="•"/>
              <a:defRPr sz="2800" kern="1200">
                <a:solidFill>
                  <a:srgbClr val="0E395B"/>
                </a:solidFill>
                <a:latin typeface="+mn-lt"/>
                <a:ea typeface="+mn-ea"/>
                <a:cs typeface="Arial" pitchFamily="34" charset="0"/>
              </a:defRPr>
            </a:lvl1pPr>
            <a:lvl2pPr marL="742950" indent="-285750" algn="l" defTabSz="914400" rtl="0" eaLnBrk="1" latinLnBrk="0" hangingPunct="1">
              <a:spcBef>
                <a:spcPct val="20000"/>
              </a:spcBef>
              <a:buClr>
                <a:schemeClr val="tx2"/>
              </a:buClr>
              <a:buSzPct val="85000"/>
              <a:buFont typeface="Arial" pitchFamily="34" charset="0"/>
              <a:buChar char="–"/>
              <a:defRPr sz="2400" kern="1200">
                <a:solidFill>
                  <a:srgbClr val="0E395B"/>
                </a:solidFill>
                <a:latin typeface="+mn-lt"/>
                <a:ea typeface="+mn-ea"/>
                <a:cs typeface="Arial" pitchFamily="34" charset="0"/>
              </a:defRPr>
            </a:lvl2pPr>
            <a:lvl3pPr marL="1143000" indent="-228600" algn="l" defTabSz="914400" rtl="0" eaLnBrk="1" latinLnBrk="0" hangingPunct="1">
              <a:spcBef>
                <a:spcPct val="20000"/>
              </a:spcBef>
              <a:buClr>
                <a:schemeClr val="tx2"/>
              </a:buClr>
              <a:buSzPct val="85000"/>
              <a:buFont typeface="Arial" pitchFamily="34" charset="0"/>
              <a:buChar char="–"/>
              <a:defRPr sz="2000" kern="1200">
                <a:solidFill>
                  <a:srgbClr val="0E395B"/>
                </a:solidFill>
                <a:latin typeface="+mn-lt"/>
                <a:ea typeface="+mn-ea"/>
                <a:cs typeface="Arial" pitchFamily="34" charset="0"/>
              </a:defRPr>
            </a:lvl3pPr>
            <a:lvl4pPr marL="1600200" indent="-228600" algn="l" defTabSz="914400" rtl="0" eaLnBrk="1" latinLnBrk="0" hangingPunct="1">
              <a:spcBef>
                <a:spcPct val="20000"/>
              </a:spcBef>
              <a:buClr>
                <a:schemeClr val="tx2"/>
              </a:buClr>
              <a:buSzPct val="85000"/>
              <a:buFont typeface="Arial" pitchFamily="34" charset="0"/>
              <a:buChar char="–"/>
              <a:defRPr sz="1800" kern="1200">
                <a:solidFill>
                  <a:srgbClr val="0E395B"/>
                </a:solidFill>
                <a:latin typeface="+mn-lt"/>
                <a:ea typeface="+mn-ea"/>
                <a:cs typeface="Arial" pitchFamily="34" charset="0"/>
              </a:defRPr>
            </a:lvl4pPr>
            <a:lvl5pPr marL="2057400" indent="-228600" algn="l" defTabSz="914400" rtl="0" eaLnBrk="1" latinLnBrk="0" hangingPunct="1">
              <a:spcBef>
                <a:spcPct val="20000"/>
              </a:spcBef>
              <a:buClr>
                <a:schemeClr val="tx2"/>
              </a:buClr>
              <a:buSzPct val="85000"/>
              <a:buFont typeface="Arial" pitchFamily="34" charset="0"/>
              <a:buChar char="–"/>
              <a:defRPr sz="1800" kern="1200">
                <a:solidFill>
                  <a:srgbClr val="0E3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endParaRPr lang="en-US" sz="2400">
              <a:latin typeface="Calibri"/>
            </a:endParaRPr>
          </a:p>
        </p:txBody>
      </p:sp>
      <p:sp>
        <p:nvSpPr>
          <p:cNvPr id="5" name="TextBox 4">
            <a:extLst>
              <a:ext uri="{FF2B5EF4-FFF2-40B4-BE49-F238E27FC236}">
                <a16:creationId xmlns:a16="http://schemas.microsoft.com/office/drawing/2014/main" id="{0810047B-03C0-F08F-ACD2-26B8CC36C4DB}"/>
              </a:ext>
            </a:extLst>
          </p:cNvPr>
          <p:cNvSpPr txBox="1"/>
          <p:nvPr/>
        </p:nvSpPr>
        <p:spPr>
          <a:xfrm>
            <a:off x="9700594" y="6199286"/>
            <a:ext cx="2574234" cy="523220"/>
          </a:xfrm>
          <a:prstGeom prst="rect">
            <a:avLst/>
          </a:prstGeom>
          <a:noFill/>
        </p:spPr>
        <p:txBody>
          <a:bodyPr wrap="square" rtlCol="0">
            <a:spAutoFit/>
          </a:bodyPr>
          <a:lstStyle/>
          <a:p>
            <a:r>
              <a:rPr lang="en-US" sz="1400">
                <a:latin typeface="Roboto Medium" panose="02000000000000000000" pitchFamily="2" charset="0"/>
                <a:ea typeface="Roboto Medium" panose="02000000000000000000" pitchFamily="2" charset="0"/>
                <a:cs typeface="Arial"/>
              </a:rPr>
              <a:t>IHI.org/AgeFriendly</a:t>
            </a:r>
          </a:p>
          <a:p>
            <a:endParaRPr lang="en-US" sz="1400">
              <a:latin typeface="Roboto Medium" panose="02000000000000000000" pitchFamily="2" charset="0"/>
              <a:ea typeface="Roboto Medium" panose="02000000000000000000" pitchFamily="2" charset="0"/>
            </a:endParaRPr>
          </a:p>
        </p:txBody>
      </p:sp>
      <p:sp>
        <p:nvSpPr>
          <p:cNvPr id="10" name="Text Placeholder 9">
            <a:extLst>
              <a:ext uri="{FF2B5EF4-FFF2-40B4-BE49-F238E27FC236}">
                <a16:creationId xmlns:a16="http://schemas.microsoft.com/office/drawing/2014/main" id="{77D34042-55D1-ECBB-C77C-FBD409243AA3}"/>
              </a:ext>
            </a:extLst>
          </p:cNvPr>
          <p:cNvSpPr>
            <a:spLocks noGrp="1"/>
          </p:cNvSpPr>
          <p:nvPr>
            <p:ph type="body" sz="quarter" idx="10"/>
          </p:nvPr>
        </p:nvSpPr>
        <p:spPr>
          <a:xfrm>
            <a:off x="545046" y="3902240"/>
            <a:ext cx="5797881" cy="1695021"/>
          </a:xfrm>
        </p:spPr>
        <p:txBody>
          <a:bodyPr lIns="91440" tIns="45720" rIns="91440" bIns="45720" anchor="t">
            <a:noAutofit/>
          </a:bodyPr>
          <a:lstStyle/>
          <a:p>
            <a:endParaRPr lang="en-US" sz="2000">
              <a:latin typeface="Roboto"/>
              <a:ea typeface="Roboto"/>
              <a:cs typeface="Arial"/>
            </a:endParaRPr>
          </a:p>
          <a:p>
            <a:r>
              <a:rPr lang="en-US" sz="2000">
                <a:latin typeface="Roboto"/>
                <a:ea typeface="Roboto"/>
                <a:cs typeface="Arial"/>
              </a:rPr>
              <a:t>Age-Friendly System-Wide Spread Collaborative</a:t>
            </a:r>
          </a:p>
          <a:p>
            <a:r>
              <a:rPr lang="en-US" sz="2000">
                <a:latin typeface="Roboto"/>
                <a:ea typeface="Roboto"/>
                <a:cs typeface="Arial"/>
              </a:rPr>
              <a:t>Learning Session #1</a:t>
            </a:r>
            <a:endParaRPr lang="en-US"/>
          </a:p>
          <a:p>
            <a:r>
              <a:rPr lang="en-US" sz="2000">
                <a:latin typeface="Roboto"/>
                <a:ea typeface="Roboto"/>
                <a:cs typeface="Arial"/>
              </a:rPr>
              <a:t>April </a:t>
            </a:r>
            <a:endParaRPr lang="en-US"/>
          </a:p>
          <a:p>
            <a:endParaRPr lang="en-US" sz="3200">
              <a:cs typeface="Arial"/>
            </a:endParaRPr>
          </a:p>
          <a:p>
            <a:endParaRPr lang="en-US" sz="3200"/>
          </a:p>
        </p:txBody>
      </p:sp>
    </p:spTree>
    <p:extLst>
      <p:ext uri="{BB962C8B-B14F-4D97-AF65-F5344CB8AC3E}">
        <p14:creationId xmlns:p14="http://schemas.microsoft.com/office/powerpoint/2010/main" val="355106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94F7-B949-3D66-1142-359CD22D2004}"/>
              </a:ext>
            </a:extLst>
          </p:cNvPr>
          <p:cNvSpPr>
            <a:spLocks noGrp="1"/>
          </p:cNvSpPr>
          <p:nvPr>
            <p:ph type="title" idx="4294967295"/>
          </p:nvPr>
        </p:nvSpPr>
        <p:spPr>
          <a:xfrm>
            <a:off x="657225" y="385763"/>
            <a:ext cx="11044238" cy="1114425"/>
          </a:xfrm>
          <a:prstGeom prst="rect">
            <a:avLst/>
          </a:prstGeom>
        </p:spPr>
        <p:txBody>
          <a:bodyPr lIns="91440" tIns="45720" rIns="91440" bIns="45720" anchor="t">
            <a:normAutofit/>
          </a:bodyPr>
          <a:lstStyle/>
          <a:p>
            <a:pPr algn="ctr"/>
            <a:r>
              <a:rPr lang="en-US" b="1">
                <a:latin typeface="Roboto Medium"/>
                <a:ea typeface="Roboto Medium"/>
                <a:cs typeface="Roboto Medium"/>
              </a:rPr>
              <a:t>Collaborative Aim Statement</a:t>
            </a:r>
            <a:endParaRPr lang="en-US">
              <a:cs typeface="Roboto Medium" panose="02000000000000000000" pitchFamily="2" charset="0"/>
            </a:endParaRPr>
          </a:p>
        </p:txBody>
      </p:sp>
      <p:sp>
        <p:nvSpPr>
          <p:cNvPr id="3" name="Content Placeholder 2">
            <a:extLst>
              <a:ext uri="{FF2B5EF4-FFF2-40B4-BE49-F238E27FC236}">
                <a16:creationId xmlns:a16="http://schemas.microsoft.com/office/drawing/2014/main" id="{BC7AABC9-2BF8-59D7-8B6C-80C0CBF2C1EA}"/>
              </a:ext>
            </a:extLst>
          </p:cNvPr>
          <p:cNvSpPr>
            <a:spLocks noGrp="1"/>
          </p:cNvSpPr>
          <p:nvPr>
            <p:ph idx="4294967295"/>
          </p:nvPr>
        </p:nvSpPr>
        <p:spPr>
          <a:xfrm>
            <a:off x="405334" y="1714595"/>
            <a:ext cx="11042650" cy="4351338"/>
          </a:xfrm>
          <a:prstGeom prst="rect">
            <a:avLst/>
          </a:prstGeom>
        </p:spPr>
        <p:txBody>
          <a:bodyPr lIns="91440" tIns="45720" rIns="91440" bIns="45720" anchor="t"/>
          <a:lstStyle/>
          <a:p>
            <a:pPr marL="0" indent="0" algn="ctr">
              <a:lnSpc>
                <a:spcPct val="100000"/>
              </a:lnSpc>
              <a:buNone/>
            </a:pPr>
            <a:r>
              <a:rPr lang="en-US" sz="2800" kern="1200">
                <a:latin typeface="Roboto"/>
                <a:ea typeface="Roboto"/>
                <a:cs typeface="Roboto"/>
              </a:rPr>
              <a:t>75% of facilities that serve older adults wil</a:t>
            </a:r>
            <a:r>
              <a:rPr lang="en-US" sz="2800">
                <a:latin typeface="Roboto"/>
                <a:ea typeface="Roboto"/>
                <a:cs typeface="Roboto"/>
              </a:rPr>
              <a:t>l be recognized by IHI as Committed to Care Excellence </a:t>
            </a:r>
          </a:p>
          <a:p>
            <a:pPr marL="0" indent="0" algn="ctr">
              <a:lnSpc>
                <a:spcPct val="100000"/>
              </a:lnSpc>
              <a:buNone/>
            </a:pPr>
            <a:r>
              <a:rPr lang="en-US" sz="2800" kern="1200">
                <a:latin typeface="Roboto"/>
                <a:ea typeface="Roboto"/>
                <a:cs typeface="Roboto"/>
              </a:rPr>
              <a:t>and</a:t>
            </a:r>
          </a:p>
          <a:p>
            <a:pPr marL="0" indent="0" algn="ctr">
              <a:lnSpc>
                <a:spcPct val="100000"/>
              </a:lnSpc>
              <a:buNone/>
            </a:pPr>
            <a:r>
              <a:rPr lang="en-US" sz="2800">
                <a:latin typeface="Roboto"/>
                <a:ea typeface="Roboto"/>
                <a:cs typeface="Roboto"/>
              </a:rPr>
              <a:t>60</a:t>
            </a:r>
            <a:r>
              <a:rPr lang="en-US" sz="2800" kern="1200">
                <a:latin typeface="Roboto"/>
                <a:ea typeface="Roboto"/>
                <a:cs typeface="Roboto"/>
              </a:rPr>
              <a:t>% of all older adults served in the IHI recognized facilities will receive</a:t>
            </a:r>
            <a:r>
              <a:rPr lang="en-US" sz="2800">
                <a:latin typeface="Roboto"/>
                <a:ea typeface="Roboto"/>
                <a:cs typeface="Roboto"/>
              </a:rPr>
              <a:t> care aligned with the 4Ms framework</a:t>
            </a:r>
          </a:p>
          <a:p>
            <a:pPr marL="0" indent="0" algn="ctr">
              <a:lnSpc>
                <a:spcPct val="100000"/>
              </a:lnSpc>
              <a:buNone/>
            </a:pPr>
            <a:r>
              <a:rPr lang="en-US" sz="2800">
                <a:latin typeface="Roboto"/>
                <a:ea typeface="Roboto"/>
                <a:cs typeface="Roboto"/>
              </a:rPr>
              <a:t>By October 2025</a:t>
            </a:r>
            <a:endParaRPr lang="en-US" sz="2800" kern="1200">
              <a:latin typeface="Roboto"/>
              <a:ea typeface="Roboto"/>
              <a:cs typeface="Roboto"/>
            </a:endParaRPr>
          </a:p>
          <a:p>
            <a:pPr marL="0" indent="0" algn="ctr">
              <a:lnSpc>
                <a:spcPct val="100000"/>
              </a:lnSpc>
              <a:buNone/>
            </a:pPr>
            <a:endParaRPr lang="en-US" sz="2800" kern="1200">
              <a:latin typeface="Roboto"/>
              <a:ea typeface="Roboto"/>
              <a:cs typeface="Roboto"/>
            </a:endParaRPr>
          </a:p>
        </p:txBody>
      </p:sp>
    </p:spTree>
    <p:extLst>
      <p:ext uri="{BB962C8B-B14F-4D97-AF65-F5344CB8AC3E}">
        <p14:creationId xmlns:p14="http://schemas.microsoft.com/office/powerpoint/2010/main" val="3501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4F3A95-BA6A-FFE3-F853-3454E280ACA1}"/>
              </a:ext>
            </a:extLst>
          </p:cNvPr>
          <p:cNvSpPr txBox="1"/>
          <p:nvPr/>
        </p:nvSpPr>
        <p:spPr>
          <a:xfrm>
            <a:off x="50042" y="400009"/>
            <a:ext cx="838427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Segoe UI"/>
              </a:rPr>
              <a:t>30 Age-Friendly Health Systems are participating in the Age-Friendly System-Wide Spread Collaborative</a:t>
            </a:r>
            <a:endParaRPr lang="en-US" sz="2000">
              <a:cs typeface="Segoe UI"/>
            </a:endParaRPr>
          </a:p>
          <a:p>
            <a:r>
              <a:rPr lang="en-US">
                <a:cs typeface="Segoe UI"/>
              </a:rPr>
              <a:t>​</a:t>
            </a:r>
            <a:endParaRPr lang="en-US">
              <a:ea typeface="Calibri"/>
              <a:cs typeface="Segoe UI"/>
            </a:endParaRPr>
          </a:p>
        </p:txBody>
      </p:sp>
      <p:sp>
        <p:nvSpPr>
          <p:cNvPr id="7" name="TextBox 8">
            <a:extLst>
              <a:ext uri="{FF2B5EF4-FFF2-40B4-BE49-F238E27FC236}">
                <a16:creationId xmlns:a16="http://schemas.microsoft.com/office/drawing/2014/main" id="{57534F85-A4CD-E472-C99C-A6BD3CB2F9CF}"/>
              </a:ext>
            </a:extLst>
          </p:cNvPr>
          <p:cNvSpPr txBox="1">
            <a:spLocks noChangeArrowheads="1"/>
          </p:cNvSpPr>
          <p:nvPr/>
        </p:nvSpPr>
        <p:spPr bwMode="auto">
          <a:xfrm>
            <a:off x="8527599" y="149724"/>
            <a:ext cx="354965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285750" indent="-2857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pPr>
            <a:r>
              <a:rPr lang="en-US" altLang="en-US" sz="1400" b="1" err="1">
                <a:solidFill>
                  <a:srgbClr val="242424"/>
                </a:solidFill>
                <a:latin typeface="Calibri"/>
                <a:ea typeface="Calibri"/>
                <a:cs typeface="Calibri"/>
              </a:rPr>
              <a:t>AdventHealth</a:t>
            </a:r>
            <a:r>
              <a:rPr lang="en-US" altLang="en-US" sz="1400" b="1">
                <a:solidFill>
                  <a:srgbClr val="242424"/>
                </a:solidFill>
                <a:latin typeface="Calibri"/>
                <a:ea typeface="Calibri"/>
                <a:cs typeface="Calibri"/>
              </a:rPr>
              <a:t> Hendersonville</a:t>
            </a:r>
          </a:p>
          <a:p>
            <a:pPr>
              <a:lnSpc>
                <a:spcPct val="100000"/>
              </a:lnSpc>
              <a:spcBef>
                <a:spcPct val="0"/>
              </a:spcBef>
            </a:pPr>
            <a:r>
              <a:rPr lang="en-US" altLang="en-US" sz="1400" b="1">
                <a:solidFill>
                  <a:srgbClr val="242424"/>
                </a:solidFill>
                <a:latin typeface="Calibri"/>
                <a:ea typeface="Calibri"/>
                <a:cs typeface="Calibri"/>
              </a:rPr>
              <a:t>Advocate Health</a:t>
            </a:r>
            <a:endParaRPr lang="en-US"/>
          </a:p>
          <a:p>
            <a:pPr>
              <a:lnSpc>
                <a:spcPct val="100000"/>
              </a:lnSpc>
              <a:spcBef>
                <a:spcPct val="0"/>
              </a:spcBef>
            </a:pPr>
            <a:r>
              <a:rPr lang="en-US" altLang="en-US" sz="1400" b="1">
                <a:solidFill>
                  <a:srgbClr val="242424"/>
                </a:solidFill>
                <a:latin typeface="Calibri"/>
                <a:ea typeface="Calibri"/>
                <a:cs typeface="Calibri"/>
              </a:rPr>
              <a:t>Banner Health </a:t>
            </a:r>
          </a:p>
          <a:p>
            <a:pPr eaLnBrk="1" hangingPunct="1">
              <a:lnSpc>
                <a:spcPct val="100000"/>
              </a:lnSpc>
              <a:spcBef>
                <a:spcPct val="0"/>
              </a:spcBef>
            </a:pPr>
            <a:r>
              <a:rPr lang="en-US" altLang="en-US" sz="1400" b="1">
                <a:solidFill>
                  <a:srgbClr val="242424"/>
                </a:solidFill>
                <a:latin typeface="Calibri"/>
                <a:ea typeface="Calibri"/>
                <a:cs typeface="Calibri"/>
              </a:rPr>
              <a:t>Bassett Health</a:t>
            </a:r>
          </a:p>
          <a:p>
            <a:pPr eaLnBrk="1" hangingPunct="1">
              <a:lnSpc>
                <a:spcPct val="100000"/>
              </a:lnSpc>
              <a:spcBef>
                <a:spcPct val="0"/>
              </a:spcBef>
            </a:pPr>
            <a:r>
              <a:rPr lang="en-US" altLang="en-US" sz="1400" b="1">
                <a:solidFill>
                  <a:srgbClr val="242424"/>
                </a:solidFill>
                <a:latin typeface="Calibri"/>
                <a:ea typeface="Calibri"/>
                <a:cs typeface="Calibri"/>
              </a:rPr>
              <a:t>Cedars Sinai</a:t>
            </a:r>
          </a:p>
          <a:p>
            <a:pPr eaLnBrk="1" hangingPunct="1">
              <a:lnSpc>
                <a:spcPct val="100000"/>
              </a:lnSpc>
              <a:spcBef>
                <a:spcPct val="0"/>
              </a:spcBef>
            </a:pPr>
            <a:r>
              <a:rPr lang="en-US" altLang="en-US" sz="1400" b="1" err="1">
                <a:solidFill>
                  <a:srgbClr val="242424"/>
                </a:solidFill>
                <a:cs typeface="Calibri" panose="020F0502020204030204" pitchFamily="34" charset="0"/>
              </a:rPr>
              <a:t>CommonSpirit</a:t>
            </a:r>
            <a:endParaRPr lang="en-US" altLang="en-US" sz="1400" b="1">
              <a:solidFill>
                <a:srgbClr val="242424"/>
              </a:solidFill>
              <a:ea typeface="Calibri"/>
              <a:cs typeface="Calibri" panose="020F0502020204030204" pitchFamily="34" charset="0"/>
            </a:endParaRPr>
          </a:p>
          <a:p>
            <a:pPr eaLnBrk="1" hangingPunct="1">
              <a:lnSpc>
                <a:spcPct val="100000"/>
              </a:lnSpc>
              <a:spcBef>
                <a:spcPct val="0"/>
              </a:spcBef>
            </a:pPr>
            <a:r>
              <a:rPr lang="en-US" altLang="en-US" sz="1400" b="1">
                <a:solidFill>
                  <a:srgbClr val="242424"/>
                </a:solidFill>
                <a:latin typeface="Calibri"/>
                <a:ea typeface="Calibri"/>
                <a:cs typeface="Calibri"/>
              </a:rPr>
              <a:t>CVS MinuteClinic</a:t>
            </a:r>
          </a:p>
          <a:p>
            <a:pPr>
              <a:lnSpc>
                <a:spcPct val="100000"/>
              </a:lnSpc>
              <a:spcBef>
                <a:spcPct val="0"/>
              </a:spcBef>
            </a:pPr>
            <a:r>
              <a:rPr lang="en-US" altLang="en-US" sz="1400" b="1">
                <a:solidFill>
                  <a:srgbClr val="242424"/>
                </a:solidFill>
                <a:latin typeface="Calibri"/>
                <a:ea typeface="Calibri"/>
                <a:cs typeface="Calibri"/>
              </a:rPr>
              <a:t>Grady Health</a:t>
            </a:r>
          </a:p>
          <a:p>
            <a:pPr eaLnBrk="1" hangingPunct="1">
              <a:lnSpc>
                <a:spcPct val="100000"/>
              </a:lnSpc>
              <a:spcBef>
                <a:spcPct val="0"/>
              </a:spcBef>
            </a:pPr>
            <a:r>
              <a:rPr lang="en-US" altLang="en-US" sz="1400" b="1">
                <a:solidFill>
                  <a:srgbClr val="242424"/>
                </a:solidFill>
                <a:latin typeface="Calibri"/>
                <a:ea typeface="Calibri"/>
                <a:cs typeface="Calibri"/>
              </a:rPr>
              <a:t>Greater Los Angeles VA</a:t>
            </a:r>
          </a:p>
          <a:p>
            <a:pPr eaLnBrk="1" hangingPunct="1">
              <a:lnSpc>
                <a:spcPct val="100000"/>
              </a:lnSpc>
              <a:spcBef>
                <a:spcPct val="0"/>
              </a:spcBef>
            </a:pPr>
            <a:r>
              <a:rPr lang="en-US" altLang="en-US" sz="1400" b="1">
                <a:solidFill>
                  <a:srgbClr val="242424"/>
                </a:solidFill>
                <a:latin typeface="Calibri"/>
                <a:ea typeface="Calibri"/>
                <a:cs typeface="Calibri"/>
              </a:rPr>
              <a:t>Hackensack Meridian Health</a:t>
            </a:r>
          </a:p>
          <a:p>
            <a:pPr>
              <a:lnSpc>
                <a:spcPct val="100000"/>
              </a:lnSpc>
              <a:spcBef>
                <a:spcPct val="0"/>
              </a:spcBef>
            </a:pPr>
            <a:r>
              <a:rPr lang="en-US" altLang="en-US" sz="1400" b="1">
                <a:solidFill>
                  <a:srgbClr val="242424"/>
                </a:solidFill>
                <a:latin typeface="Calibri"/>
                <a:ea typeface="Calibri"/>
                <a:cs typeface="Calibri"/>
              </a:rPr>
              <a:t>Hartford HealthCare</a:t>
            </a:r>
          </a:p>
          <a:p>
            <a:pPr eaLnBrk="1" hangingPunct="1">
              <a:lnSpc>
                <a:spcPct val="100000"/>
              </a:lnSpc>
              <a:spcBef>
                <a:spcPct val="0"/>
              </a:spcBef>
            </a:pPr>
            <a:r>
              <a:rPr lang="en-US" altLang="en-US" sz="1400" b="1">
                <a:solidFill>
                  <a:srgbClr val="242424"/>
                </a:solidFill>
                <a:latin typeface="Calibri"/>
                <a:ea typeface="Calibri"/>
                <a:cs typeface="Calibri"/>
              </a:rPr>
              <a:t>Hebrew Senior Life</a:t>
            </a:r>
          </a:p>
          <a:p>
            <a:pPr eaLnBrk="1" hangingPunct="1">
              <a:lnSpc>
                <a:spcPct val="100000"/>
              </a:lnSpc>
              <a:spcBef>
                <a:spcPct val="0"/>
              </a:spcBef>
            </a:pPr>
            <a:r>
              <a:rPr lang="en-US" altLang="en-US" sz="1400" b="1">
                <a:solidFill>
                  <a:srgbClr val="242424"/>
                </a:solidFill>
                <a:latin typeface="Calibri"/>
                <a:ea typeface="Calibri"/>
                <a:cs typeface="Calibri"/>
              </a:rPr>
              <a:t>Jefferson Health PA</a:t>
            </a:r>
          </a:p>
          <a:p>
            <a:pPr>
              <a:lnSpc>
                <a:spcPct val="100000"/>
              </a:lnSpc>
              <a:spcBef>
                <a:spcPct val="0"/>
              </a:spcBef>
            </a:pPr>
            <a:r>
              <a:rPr lang="en-US" altLang="en-US" sz="1400" b="1" err="1">
                <a:solidFill>
                  <a:srgbClr val="242424"/>
                </a:solidFill>
                <a:latin typeface="Calibri"/>
                <a:ea typeface="Calibri"/>
                <a:cs typeface="Calibri"/>
              </a:rPr>
              <a:t>Luminis</a:t>
            </a:r>
            <a:r>
              <a:rPr lang="en-US" altLang="en-US" sz="1400" b="1">
                <a:solidFill>
                  <a:srgbClr val="242424"/>
                </a:solidFill>
                <a:latin typeface="Calibri"/>
                <a:ea typeface="Calibri"/>
                <a:cs typeface="Calibri"/>
              </a:rPr>
              <a:t> Health</a:t>
            </a:r>
          </a:p>
          <a:p>
            <a:pPr>
              <a:lnSpc>
                <a:spcPct val="100000"/>
              </a:lnSpc>
              <a:spcBef>
                <a:spcPct val="0"/>
              </a:spcBef>
            </a:pPr>
            <a:r>
              <a:rPr lang="en-US" altLang="en-US" sz="1400" b="1">
                <a:solidFill>
                  <a:srgbClr val="242424"/>
                </a:solidFill>
                <a:latin typeface="Calibri"/>
                <a:ea typeface="Calibri"/>
                <a:cs typeface="Calibri"/>
              </a:rPr>
              <a:t>MediSys Health Network</a:t>
            </a:r>
          </a:p>
          <a:p>
            <a:pPr eaLnBrk="1" hangingPunct="1">
              <a:lnSpc>
                <a:spcPct val="100000"/>
              </a:lnSpc>
              <a:spcBef>
                <a:spcPct val="0"/>
              </a:spcBef>
            </a:pPr>
            <a:r>
              <a:rPr lang="en-US" altLang="en-US" sz="1400" b="1">
                <a:solidFill>
                  <a:srgbClr val="242424"/>
                </a:solidFill>
                <a:latin typeface="Calibri"/>
                <a:ea typeface="Calibri"/>
                <a:cs typeface="Calibri"/>
              </a:rPr>
              <a:t>Mount Sinai Health System</a:t>
            </a:r>
          </a:p>
          <a:p>
            <a:pPr>
              <a:lnSpc>
                <a:spcPct val="100000"/>
              </a:lnSpc>
              <a:spcBef>
                <a:spcPct val="0"/>
              </a:spcBef>
            </a:pPr>
            <a:r>
              <a:rPr lang="en-US" altLang="en-US" sz="1400" b="1">
                <a:solidFill>
                  <a:srgbClr val="242424"/>
                </a:solidFill>
                <a:latin typeface="Calibri"/>
                <a:ea typeface="Calibri"/>
                <a:cs typeface="Calibri"/>
              </a:rPr>
              <a:t>Northwell Health</a:t>
            </a:r>
          </a:p>
          <a:p>
            <a:pPr>
              <a:lnSpc>
                <a:spcPct val="100000"/>
              </a:lnSpc>
              <a:spcBef>
                <a:spcPct val="0"/>
              </a:spcBef>
            </a:pPr>
            <a:r>
              <a:rPr lang="en-US" altLang="en-US" sz="1400" b="1">
                <a:solidFill>
                  <a:srgbClr val="242424"/>
                </a:solidFill>
                <a:latin typeface="Calibri"/>
                <a:ea typeface="Calibri"/>
                <a:cs typeface="Calibri"/>
              </a:rPr>
              <a:t>Oregon Health Sciences University</a:t>
            </a:r>
          </a:p>
          <a:p>
            <a:pPr eaLnBrk="1" hangingPunct="1">
              <a:lnSpc>
                <a:spcPct val="100000"/>
              </a:lnSpc>
              <a:spcBef>
                <a:spcPct val="0"/>
              </a:spcBef>
            </a:pPr>
            <a:r>
              <a:rPr lang="en-US" altLang="en-US" sz="1400" b="1">
                <a:solidFill>
                  <a:srgbClr val="242424"/>
                </a:solidFill>
                <a:latin typeface="Calibri"/>
                <a:ea typeface="Calibri"/>
                <a:cs typeface="Calibri"/>
              </a:rPr>
              <a:t>Orlando VA</a:t>
            </a:r>
          </a:p>
          <a:p>
            <a:pPr eaLnBrk="1" hangingPunct="1">
              <a:lnSpc>
                <a:spcPct val="100000"/>
              </a:lnSpc>
              <a:spcBef>
                <a:spcPct val="0"/>
              </a:spcBef>
            </a:pPr>
            <a:r>
              <a:rPr lang="en-US" altLang="en-US" sz="1400" b="1">
                <a:solidFill>
                  <a:srgbClr val="242424"/>
                </a:solidFill>
                <a:latin typeface="Calibri"/>
                <a:ea typeface="Calibri"/>
                <a:cs typeface="Calibri"/>
              </a:rPr>
              <a:t>Owensboro Health</a:t>
            </a:r>
          </a:p>
          <a:p>
            <a:pPr>
              <a:lnSpc>
                <a:spcPct val="100000"/>
              </a:lnSpc>
              <a:spcBef>
                <a:spcPct val="0"/>
              </a:spcBef>
            </a:pPr>
            <a:r>
              <a:rPr lang="en-US" altLang="en-US" sz="1400" b="1">
                <a:solidFill>
                  <a:srgbClr val="242424"/>
                </a:solidFill>
                <a:latin typeface="Calibri"/>
                <a:ea typeface="Calibri"/>
                <a:cs typeface="Calibri"/>
              </a:rPr>
              <a:t>Presbyterian Senior Care Network</a:t>
            </a:r>
          </a:p>
          <a:p>
            <a:pPr eaLnBrk="1" hangingPunct="1">
              <a:lnSpc>
                <a:spcPct val="100000"/>
              </a:lnSpc>
              <a:spcBef>
                <a:spcPct val="0"/>
              </a:spcBef>
            </a:pPr>
            <a:r>
              <a:rPr lang="en-US" altLang="en-US" sz="1400" b="1">
                <a:solidFill>
                  <a:srgbClr val="242424"/>
                </a:solidFill>
                <a:latin typeface="Calibri"/>
                <a:ea typeface="Calibri"/>
                <a:cs typeface="Calibri"/>
              </a:rPr>
              <a:t>Providence</a:t>
            </a:r>
          </a:p>
          <a:p>
            <a:pPr>
              <a:lnSpc>
                <a:spcPct val="100000"/>
              </a:lnSpc>
              <a:spcBef>
                <a:spcPct val="0"/>
              </a:spcBef>
            </a:pPr>
            <a:r>
              <a:rPr lang="en-US" altLang="en-US" sz="1400" b="1">
                <a:solidFill>
                  <a:srgbClr val="242424"/>
                </a:solidFill>
                <a:latin typeface="Calibri"/>
                <a:ea typeface="Calibri"/>
                <a:cs typeface="Calibri"/>
              </a:rPr>
              <a:t>Ralph H. Johnson VA Health Care System </a:t>
            </a:r>
          </a:p>
          <a:p>
            <a:pPr>
              <a:lnSpc>
                <a:spcPct val="100000"/>
              </a:lnSpc>
              <a:spcBef>
                <a:spcPct val="0"/>
              </a:spcBef>
            </a:pPr>
            <a:r>
              <a:rPr lang="en-US" altLang="en-US" sz="1400" b="1">
                <a:solidFill>
                  <a:srgbClr val="242424"/>
                </a:solidFill>
                <a:latin typeface="Calibri"/>
                <a:ea typeface="Calibri"/>
                <a:cs typeface="Calibri"/>
              </a:rPr>
              <a:t>Roseburg VA </a:t>
            </a:r>
          </a:p>
          <a:p>
            <a:pPr>
              <a:lnSpc>
                <a:spcPct val="100000"/>
              </a:lnSpc>
              <a:spcBef>
                <a:spcPct val="0"/>
              </a:spcBef>
            </a:pPr>
            <a:r>
              <a:rPr lang="en-US" altLang="en-US" sz="1400" b="1">
                <a:solidFill>
                  <a:srgbClr val="242424"/>
                </a:solidFill>
                <a:latin typeface="Calibri"/>
                <a:ea typeface="Calibri"/>
                <a:cs typeface="Calibri"/>
              </a:rPr>
              <a:t>St. John's Hospital New York</a:t>
            </a:r>
          </a:p>
          <a:p>
            <a:pPr eaLnBrk="1" hangingPunct="1">
              <a:lnSpc>
                <a:spcPct val="100000"/>
              </a:lnSpc>
              <a:spcBef>
                <a:spcPct val="0"/>
              </a:spcBef>
            </a:pPr>
            <a:r>
              <a:rPr lang="en-US" altLang="en-US" sz="1400" b="1">
                <a:solidFill>
                  <a:srgbClr val="242424"/>
                </a:solidFill>
                <a:latin typeface="Calibri"/>
                <a:ea typeface="Calibri"/>
                <a:cs typeface="Calibri"/>
              </a:rPr>
              <a:t>Sutter Health</a:t>
            </a:r>
          </a:p>
          <a:p>
            <a:pPr eaLnBrk="1" hangingPunct="1">
              <a:lnSpc>
                <a:spcPct val="100000"/>
              </a:lnSpc>
              <a:spcBef>
                <a:spcPct val="0"/>
              </a:spcBef>
            </a:pPr>
            <a:r>
              <a:rPr lang="en-US" altLang="en-US" sz="1400" b="1">
                <a:solidFill>
                  <a:srgbClr val="242424"/>
                </a:solidFill>
                <a:latin typeface="Calibri"/>
                <a:ea typeface="Calibri"/>
                <a:cs typeface="Calibri"/>
              </a:rPr>
              <a:t>UC Irvine</a:t>
            </a:r>
          </a:p>
          <a:p>
            <a:pPr>
              <a:lnSpc>
                <a:spcPct val="100000"/>
              </a:lnSpc>
              <a:spcBef>
                <a:spcPct val="0"/>
              </a:spcBef>
            </a:pPr>
            <a:r>
              <a:rPr lang="en-US" altLang="en-US" sz="1400" b="1">
                <a:solidFill>
                  <a:srgbClr val="242424"/>
                </a:solidFill>
                <a:latin typeface="Calibri"/>
                <a:ea typeface="Calibri"/>
                <a:cs typeface="Calibri"/>
              </a:rPr>
              <a:t>University of Alabama at Birmingham</a:t>
            </a:r>
          </a:p>
          <a:p>
            <a:pPr eaLnBrk="1" hangingPunct="1">
              <a:lnSpc>
                <a:spcPct val="100000"/>
              </a:lnSpc>
              <a:spcBef>
                <a:spcPct val="0"/>
              </a:spcBef>
            </a:pPr>
            <a:r>
              <a:rPr lang="en-US" altLang="en-US" sz="1400" b="1">
                <a:solidFill>
                  <a:srgbClr val="242424"/>
                </a:solidFill>
                <a:latin typeface="Calibri"/>
                <a:ea typeface="Calibri"/>
                <a:cs typeface="Calibri"/>
              </a:rPr>
              <a:t>University of Utah</a:t>
            </a:r>
          </a:p>
          <a:p>
            <a:pPr eaLnBrk="1" hangingPunct="1">
              <a:lnSpc>
                <a:spcPct val="100000"/>
              </a:lnSpc>
              <a:spcBef>
                <a:spcPct val="0"/>
              </a:spcBef>
            </a:pPr>
            <a:r>
              <a:rPr lang="en-US" altLang="en-US" sz="1400" b="1">
                <a:solidFill>
                  <a:srgbClr val="242424"/>
                </a:solidFill>
                <a:latin typeface="Calibri"/>
                <a:ea typeface="Calibri"/>
                <a:cs typeface="Calibri"/>
              </a:rPr>
              <a:t>UT Health</a:t>
            </a:r>
          </a:p>
        </p:txBody>
      </p:sp>
      <p:pic>
        <p:nvPicPr>
          <p:cNvPr id="3" name="Picture 2" descr="A map of the united states&#10;&#10;Description automatically generated">
            <a:extLst>
              <a:ext uri="{FF2B5EF4-FFF2-40B4-BE49-F238E27FC236}">
                <a16:creationId xmlns:a16="http://schemas.microsoft.com/office/drawing/2014/main" id="{2F2DCA27-ED8A-DDF3-AF0C-2F20CC391A89}"/>
              </a:ext>
            </a:extLst>
          </p:cNvPr>
          <p:cNvPicPr>
            <a:picLocks noChangeAspect="1"/>
          </p:cNvPicPr>
          <p:nvPr/>
        </p:nvPicPr>
        <p:blipFill>
          <a:blip r:embed="rId3"/>
          <a:stretch>
            <a:fillRect/>
          </a:stretch>
        </p:blipFill>
        <p:spPr>
          <a:xfrm>
            <a:off x="435631" y="1384661"/>
            <a:ext cx="7609115" cy="485584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schedule&#10;&#10;Description automatically generated">
            <a:extLst>
              <a:ext uri="{FF2B5EF4-FFF2-40B4-BE49-F238E27FC236}">
                <a16:creationId xmlns:a16="http://schemas.microsoft.com/office/drawing/2014/main" id="{863C0CC5-30FF-79F1-06D6-73287CB2C239}"/>
              </a:ext>
            </a:extLst>
          </p:cNvPr>
          <p:cNvPicPr>
            <a:picLocks noChangeAspect="1"/>
          </p:cNvPicPr>
          <p:nvPr/>
        </p:nvPicPr>
        <p:blipFill>
          <a:blip r:embed="rId3"/>
          <a:stretch>
            <a:fillRect/>
          </a:stretch>
        </p:blipFill>
        <p:spPr>
          <a:xfrm>
            <a:off x="54965" y="87912"/>
            <a:ext cx="12132037" cy="6819586"/>
          </a:xfrm>
          <a:prstGeom prst="rect">
            <a:avLst/>
          </a:prstGeom>
        </p:spPr>
      </p:pic>
    </p:spTree>
    <p:extLst>
      <p:ext uri="{BB962C8B-B14F-4D97-AF65-F5344CB8AC3E}">
        <p14:creationId xmlns:p14="http://schemas.microsoft.com/office/powerpoint/2010/main" val="155988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B704-51B9-F960-3AF1-E55873D28301}"/>
              </a:ext>
            </a:extLst>
          </p:cNvPr>
          <p:cNvSpPr>
            <a:spLocks noGrp="1"/>
          </p:cNvSpPr>
          <p:nvPr>
            <p:ph type="title"/>
          </p:nvPr>
        </p:nvSpPr>
        <p:spPr>
          <a:xfrm>
            <a:off x="510212" y="322197"/>
            <a:ext cx="11042834" cy="1114491"/>
          </a:xfrm>
        </p:spPr>
        <p:txBody>
          <a:bodyPr anchor="t">
            <a:normAutofit/>
          </a:bodyPr>
          <a:lstStyle/>
          <a:p>
            <a:r>
              <a:rPr lang="en-US" sz="3700" b="1"/>
              <a:t>Collaborative Selection Process and Timeline</a:t>
            </a:r>
            <a:br>
              <a:rPr lang="en-US" sz="3700" b="1"/>
            </a:br>
            <a:r>
              <a:rPr lang="en-US" sz="3700" b="1"/>
              <a:t>	</a:t>
            </a:r>
          </a:p>
        </p:txBody>
      </p:sp>
      <p:graphicFrame>
        <p:nvGraphicFramePr>
          <p:cNvPr id="5" name="Content Placeholder 2">
            <a:extLst>
              <a:ext uri="{FF2B5EF4-FFF2-40B4-BE49-F238E27FC236}">
                <a16:creationId xmlns:a16="http://schemas.microsoft.com/office/drawing/2014/main" id="{D0EF58CB-8BC2-5B3A-7B46-112114FBF99F}"/>
              </a:ext>
            </a:extLst>
          </p:cNvPr>
          <p:cNvGraphicFramePr>
            <a:graphicFrameLocks noGrp="1"/>
          </p:cNvGraphicFramePr>
          <p:nvPr>
            <p:ph idx="1"/>
            <p:extLst>
              <p:ext uri="{D42A27DB-BD31-4B8C-83A1-F6EECF244321}">
                <p14:modId xmlns:p14="http://schemas.microsoft.com/office/powerpoint/2010/main" val="1022896554"/>
              </p:ext>
            </p:extLst>
          </p:nvPr>
        </p:nvGraphicFramePr>
        <p:xfrm>
          <a:off x="509588" y="1825625"/>
          <a:ext cx="110442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9DA3839-279C-14D6-0792-68CB059A0407}"/>
              </a:ext>
            </a:extLst>
          </p:cNvPr>
          <p:cNvSpPr txBox="1"/>
          <p:nvPr/>
        </p:nvSpPr>
        <p:spPr>
          <a:xfrm>
            <a:off x="7553325" y="2828925"/>
            <a:ext cx="2845651" cy="1308050"/>
          </a:xfrm>
          <a:prstGeom prst="rect">
            <a:avLst/>
          </a:prstGeom>
          <a:noFill/>
        </p:spPr>
        <p:txBody>
          <a:bodyPr wrap="none" rtlCol="0">
            <a:spAutoFit/>
          </a:bodyPr>
          <a:lstStyle/>
          <a:p>
            <a:pPr lvl="0"/>
            <a:r>
              <a:rPr lang="en-US" sz="1900"/>
              <a:t>Mar. 2024</a:t>
            </a:r>
          </a:p>
          <a:p>
            <a:pPr marL="285750" lvl="0" indent="-285750">
              <a:buFont typeface="Arial" panose="020B0604020202020204" pitchFamily="34" charset="0"/>
              <a:buChar char="•"/>
            </a:pPr>
            <a:r>
              <a:rPr lang="en-US" sz="1500"/>
              <a:t>Prework</a:t>
            </a:r>
          </a:p>
          <a:p>
            <a:pPr marL="285750" lvl="0" indent="-285750">
              <a:buFont typeface="Arial" panose="020B0604020202020204" pitchFamily="34" charset="0"/>
              <a:buChar char="•"/>
            </a:pPr>
            <a:r>
              <a:rPr lang="en-US" sz="1500"/>
              <a:t>Receive change </a:t>
            </a:r>
          </a:p>
          <a:p>
            <a:pPr lvl="0"/>
            <a:r>
              <a:rPr lang="en-US" sz="1500"/>
              <a:t>package, measurement</a:t>
            </a:r>
          </a:p>
          <a:p>
            <a:r>
              <a:rPr lang="en-US" sz="1500"/>
              <a:t>strategy, and self-assessments</a:t>
            </a:r>
          </a:p>
        </p:txBody>
      </p:sp>
      <p:sp>
        <p:nvSpPr>
          <p:cNvPr id="184" name="Oval 183">
            <a:extLst>
              <a:ext uri="{FF2B5EF4-FFF2-40B4-BE49-F238E27FC236}">
                <a16:creationId xmlns:a16="http://schemas.microsoft.com/office/drawing/2014/main" id="{6AD1D735-B035-EF15-3473-A57E76BA8249}"/>
              </a:ext>
            </a:extLst>
          </p:cNvPr>
          <p:cNvSpPr/>
          <p:nvPr/>
        </p:nvSpPr>
        <p:spPr>
          <a:xfrm>
            <a:off x="7024939" y="882149"/>
            <a:ext cx="5045241" cy="47377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11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2D73-6AF6-63C4-6D48-177F13E67939}"/>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Learning Sessions</a:t>
            </a:r>
            <a:endParaRPr lang="en-US"/>
          </a:p>
        </p:txBody>
      </p:sp>
      <p:sp>
        <p:nvSpPr>
          <p:cNvPr id="3" name="Content Placeholder 2">
            <a:extLst>
              <a:ext uri="{FF2B5EF4-FFF2-40B4-BE49-F238E27FC236}">
                <a16:creationId xmlns:a16="http://schemas.microsoft.com/office/drawing/2014/main" id="{752C8141-8E19-1F8B-FD66-268FF3D30FF8}"/>
              </a:ext>
            </a:extLst>
          </p:cNvPr>
          <p:cNvSpPr>
            <a:spLocks noGrp="1"/>
          </p:cNvSpPr>
          <p:nvPr>
            <p:ph idx="1"/>
          </p:nvPr>
        </p:nvSpPr>
        <p:spPr>
          <a:xfrm>
            <a:off x="510212" y="1653096"/>
            <a:ext cx="11042834" cy="4735177"/>
          </a:xfrm>
        </p:spPr>
        <p:txBody>
          <a:bodyPr lIns="91440" tIns="45720" rIns="91440" bIns="45720" anchor="t"/>
          <a:lstStyle/>
          <a:p>
            <a:pPr marL="342900" indent="-342900">
              <a:buChar char="•"/>
            </a:pPr>
            <a:r>
              <a:rPr lang="en-US">
                <a:latin typeface="Roboto"/>
                <a:ea typeface="Roboto"/>
                <a:cs typeface="Roboto"/>
              </a:rPr>
              <a:t>T</a:t>
            </a:r>
            <a:r>
              <a:rPr lang="en-US" sz="2400">
                <a:latin typeface="Roboto"/>
                <a:ea typeface="Roboto"/>
                <a:cs typeface="Roboto"/>
              </a:rPr>
              <a:t>hree two-day in person Learning Sessions</a:t>
            </a:r>
          </a:p>
          <a:p>
            <a:pPr marL="342900" indent="-342900">
              <a:buChar char="•"/>
            </a:pPr>
            <a:r>
              <a:rPr lang="en-US" sz="2400">
                <a:latin typeface="Roboto"/>
                <a:ea typeface="Roboto"/>
                <a:cs typeface="Roboto"/>
              </a:rPr>
              <a:t>Locations of Learning Sessions 2 and 3 are to-be-decided</a:t>
            </a:r>
            <a:endParaRPr lang="en-US" sz="2400">
              <a:ea typeface="Roboto"/>
              <a:cs typeface="Roboto"/>
            </a:endParaRPr>
          </a:p>
          <a:p>
            <a:pPr marL="342900" indent="-342900">
              <a:buChar char="•"/>
            </a:pPr>
            <a:r>
              <a:rPr lang="en-US" sz="2400">
                <a:latin typeface="Roboto"/>
                <a:ea typeface="Roboto"/>
                <a:cs typeface="Roboto"/>
              </a:rPr>
              <a:t>Learning and networking with peers</a:t>
            </a:r>
          </a:p>
          <a:p>
            <a:pPr marL="342900" indent="-342900">
              <a:buChar char="•"/>
            </a:pPr>
            <a:r>
              <a:rPr lang="en-US" sz="2400">
                <a:latin typeface="Roboto"/>
                <a:ea typeface="Roboto"/>
                <a:cs typeface="Roboto"/>
              </a:rPr>
              <a:t>Discover change ideas to test and adapt to your health system</a:t>
            </a:r>
            <a:endParaRPr lang="en-US" sz="2400">
              <a:ea typeface="Roboto"/>
              <a:cs typeface="Roboto"/>
            </a:endParaRPr>
          </a:p>
          <a:p>
            <a:pPr marL="342900" indent="-342900">
              <a:buChar char="•"/>
            </a:pPr>
            <a:r>
              <a:rPr lang="en-US" sz="2400">
                <a:latin typeface="Roboto"/>
                <a:ea typeface="Roboto"/>
                <a:cs typeface="Roboto"/>
              </a:rPr>
              <a:t>Storyboards from each team to highlight results and work to date</a:t>
            </a:r>
          </a:p>
          <a:p>
            <a:pPr marL="342900" indent="-342900">
              <a:buChar char="•"/>
            </a:pPr>
            <a:r>
              <a:rPr lang="en-US" sz="2400">
                <a:latin typeface="Roboto"/>
                <a:ea typeface="Roboto"/>
                <a:cs typeface="Roboto"/>
              </a:rPr>
              <a:t>1-2 team members attend in-person Learning Sessions</a:t>
            </a:r>
          </a:p>
          <a:p>
            <a:pPr marL="342900" indent="-342900">
              <a:buChar char="•"/>
            </a:pPr>
            <a:r>
              <a:rPr lang="en-US" sz="2400">
                <a:latin typeface="Roboto"/>
                <a:ea typeface="Roboto"/>
                <a:cs typeface="Roboto"/>
              </a:rPr>
              <a:t>Register via Zoom for the meeting series</a:t>
            </a:r>
            <a:endParaRPr lang="en-US" sz="2400">
              <a:ea typeface="Roboto"/>
              <a:cs typeface="Roboto"/>
            </a:endParaRPr>
          </a:p>
        </p:txBody>
      </p:sp>
    </p:spTree>
    <p:extLst>
      <p:ext uri="{BB962C8B-B14F-4D97-AF65-F5344CB8AC3E}">
        <p14:creationId xmlns:p14="http://schemas.microsoft.com/office/powerpoint/2010/main" val="2871495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9847-0A7F-A6DD-280E-B0DA1F1CACEF}"/>
              </a:ext>
            </a:extLst>
          </p:cNvPr>
          <p:cNvSpPr>
            <a:spLocks noGrp="1"/>
          </p:cNvSpPr>
          <p:nvPr>
            <p:ph type="title"/>
          </p:nvPr>
        </p:nvSpPr>
        <p:spPr>
          <a:xfrm>
            <a:off x="470628" y="407963"/>
            <a:ext cx="11042834" cy="1114491"/>
          </a:xfrm>
        </p:spPr>
        <p:txBody>
          <a:bodyPr lIns="91440" tIns="45720" rIns="91440" bIns="45720" anchor="t">
            <a:normAutofit/>
          </a:bodyPr>
          <a:lstStyle/>
          <a:p>
            <a:r>
              <a:rPr lang="en-US">
                <a:latin typeface="Roboto Medium"/>
                <a:ea typeface="Roboto Medium"/>
                <a:cs typeface="Roboto Medium"/>
              </a:rPr>
              <a:t>All-Participant Webinars</a:t>
            </a:r>
            <a:endParaRPr lang="en-US">
              <a:cs typeface="Roboto Medium"/>
            </a:endParaRPr>
          </a:p>
        </p:txBody>
      </p:sp>
      <p:sp>
        <p:nvSpPr>
          <p:cNvPr id="3" name="Content Placeholder 2">
            <a:extLst>
              <a:ext uri="{FF2B5EF4-FFF2-40B4-BE49-F238E27FC236}">
                <a16:creationId xmlns:a16="http://schemas.microsoft.com/office/drawing/2014/main" id="{3AC48188-13C5-E845-74F6-EF4EE868596E}"/>
              </a:ext>
            </a:extLst>
          </p:cNvPr>
          <p:cNvSpPr>
            <a:spLocks noGrp="1"/>
          </p:cNvSpPr>
          <p:nvPr>
            <p:ph idx="1"/>
          </p:nvPr>
        </p:nvSpPr>
        <p:spPr/>
        <p:txBody>
          <a:bodyPr lIns="91440" tIns="45720" rIns="91440" bIns="45720" anchor="t"/>
          <a:lstStyle/>
          <a:p>
            <a:pPr marL="342900" indent="-342900">
              <a:buChar char="•"/>
            </a:pPr>
            <a:r>
              <a:rPr lang="en-US" sz="2400">
                <a:latin typeface="Roboto"/>
                <a:ea typeface="Roboto"/>
                <a:cs typeface="Roboto"/>
              </a:rPr>
              <a:t>Virtual, connection-based sessions</a:t>
            </a:r>
            <a:endParaRPr lang="en-US" sz="2400">
              <a:ea typeface="Roboto" panose="02000000000000000000" pitchFamily="2" charset="0"/>
              <a:cs typeface="Roboto" panose="02000000000000000000" pitchFamily="2" charset="0"/>
            </a:endParaRPr>
          </a:p>
          <a:p>
            <a:pPr marL="342900" indent="-342900">
              <a:buChar char="•"/>
            </a:pPr>
            <a:r>
              <a:rPr lang="en-US" sz="2400">
                <a:latin typeface="Roboto"/>
                <a:ea typeface="Roboto"/>
                <a:cs typeface="Roboto"/>
              </a:rPr>
              <a:t>Focused on topics relevant to system-wide spread of the 4Ms</a:t>
            </a:r>
          </a:p>
          <a:p>
            <a:pPr marL="342900" indent="-342900">
              <a:buChar char="•"/>
            </a:pPr>
            <a:r>
              <a:rPr lang="en-US" sz="2400">
                <a:latin typeface="Roboto"/>
                <a:ea typeface="Roboto"/>
                <a:cs typeface="Roboto"/>
              </a:rPr>
              <a:t>Share learning, problem solving, and uncover innovative solutions</a:t>
            </a:r>
          </a:p>
          <a:p>
            <a:pPr marL="342900" indent="-342900">
              <a:buChar char="•"/>
            </a:pPr>
            <a:r>
              <a:rPr lang="en-US" sz="2400">
                <a:latin typeface="Roboto"/>
                <a:ea typeface="Roboto"/>
                <a:cs typeface="Roboto"/>
              </a:rPr>
              <a:t>Refine your spread strategy to reach the Collaborative Aim</a:t>
            </a:r>
          </a:p>
          <a:p>
            <a:pPr marL="342900" indent="-342900">
              <a:buChar char="•"/>
            </a:pPr>
            <a:r>
              <a:rPr lang="en-US" sz="2400">
                <a:latin typeface="Roboto"/>
                <a:ea typeface="Roboto"/>
                <a:cs typeface="Roboto"/>
              </a:rPr>
              <a:t>Webinars are led by IHI faculty subject-matter experts</a:t>
            </a:r>
          </a:p>
        </p:txBody>
      </p:sp>
    </p:spTree>
    <p:extLst>
      <p:ext uri="{BB962C8B-B14F-4D97-AF65-F5344CB8AC3E}">
        <p14:creationId xmlns:p14="http://schemas.microsoft.com/office/powerpoint/2010/main" val="406915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F1D8-3532-2740-2ACD-A4439AE2578E}"/>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All-Participant Webinar Topics</a:t>
            </a:r>
            <a:endParaRPr lang="en-US"/>
          </a:p>
        </p:txBody>
      </p:sp>
      <p:sp>
        <p:nvSpPr>
          <p:cNvPr id="3" name="Content Placeholder 2">
            <a:extLst>
              <a:ext uri="{FF2B5EF4-FFF2-40B4-BE49-F238E27FC236}">
                <a16:creationId xmlns:a16="http://schemas.microsoft.com/office/drawing/2014/main" id="{4BEB855E-4273-F8DE-42C1-09599D9AA0F8}"/>
              </a:ext>
            </a:extLst>
          </p:cNvPr>
          <p:cNvSpPr>
            <a:spLocks noGrp="1"/>
          </p:cNvSpPr>
          <p:nvPr>
            <p:ph idx="1"/>
          </p:nvPr>
        </p:nvSpPr>
        <p:spPr>
          <a:xfrm>
            <a:off x="510212" y="1609536"/>
            <a:ext cx="11042834" cy="4772143"/>
          </a:xfrm>
        </p:spPr>
        <p:txBody>
          <a:bodyPr lIns="91440" tIns="45720" rIns="91440" bIns="45720" anchor="t"/>
          <a:lstStyle/>
          <a:p>
            <a:pPr marL="342900" indent="-342900">
              <a:lnSpc>
                <a:spcPct val="200000"/>
              </a:lnSpc>
              <a:buChar char="•"/>
            </a:pPr>
            <a:r>
              <a:rPr lang="en-US">
                <a:latin typeface="Roboto"/>
                <a:ea typeface="Roboto"/>
                <a:cs typeface="Roboto"/>
              </a:rPr>
              <a:t>Subject Matter Expert faculty dig into the primary drivers of Spread of the 4Ms: </a:t>
            </a:r>
            <a:endParaRPr lang="en-US">
              <a:ea typeface="Roboto" panose="02000000000000000000" pitchFamily="2" charset="0"/>
              <a:cs typeface="Roboto" panose="02000000000000000000" pitchFamily="2" charset="0"/>
            </a:endParaRPr>
          </a:p>
          <a:p>
            <a:pPr marL="1143000" lvl="1" indent="-342900">
              <a:lnSpc>
                <a:spcPct val="200000"/>
              </a:lnSpc>
            </a:pPr>
            <a:r>
              <a:rPr lang="en-US">
                <a:latin typeface="Roboto"/>
                <a:ea typeface="Roboto"/>
                <a:cs typeface="Roboto"/>
              </a:rPr>
              <a:t>Optimizing organizational goals aligned with leadership </a:t>
            </a:r>
            <a:endParaRPr lang="en-US">
              <a:ea typeface="Roboto" panose="02000000000000000000" pitchFamily="2" charset="0"/>
              <a:cs typeface="Roboto" panose="02000000000000000000" pitchFamily="2" charset="0"/>
            </a:endParaRPr>
          </a:p>
          <a:p>
            <a:pPr marL="1143000" lvl="1" indent="-342900">
              <a:lnSpc>
                <a:spcPct val="200000"/>
              </a:lnSpc>
            </a:pPr>
            <a:r>
              <a:rPr lang="en-US">
                <a:latin typeface="Roboto"/>
                <a:ea typeface="Roboto"/>
                <a:cs typeface="Roboto"/>
              </a:rPr>
              <a:t>Developing out System Capabilities, to deliver the 4Ms</a:t>
            </a:r>
            <a:endParaRPr lang="en-US" sz="2200">
              <a:ea typeface="Roboto" panose="02000000000000000000" pitchFamily="2" charset="0"/>
              <a:cs typeface="Roboto" panose="02000000000000000000" pitchFamily="2" charset="0"/>
            </a:endParaRPr>
          </a:p>
          <a:p>
            <a:pPr marL="1143000" lvl="1" indent="-342900">
              <a:lnSpc>
                <a:spcPct val="200000"/>
              </a:lnSpc>
            </a:pPr>
            <a:r>
              <a:rPr lang="en-US">
                <a:latin typeface="Roboto"/>
                <a:ea typeface="Roboto"/>
                <a:cs typeface="Roboto"/>
              </a:rPr>
              <a:t>Supporting your Care team capabilities to deliver 4Ms care, </a:t>
            </a:r>
            <a:endParaRPr lang="en-US" sz="2200">
              <a:ea typeface="Roboto" panose="02000000000000000000" pitchFamily="2" charset="0"/>
              <a:cs typeface="Roboto" panose="02000000000000000000" pitchFamily="2" charset="0"/>
            </a:endParaRPr>
          </a:p>
          <a:p>
            <a:pPr marL="1143000" lvl="1" indent="-342900">
              <a:lnSpc>
                <a:spcPct val="200000"/>
              </a:lnSpc>
            </a:pPr>
            <a:r>
              <a:rPr lang="en-US">
                <a:latin typeface="Roboto"/>
                <a:ea typeface="Roboto"/>
                <a:cs typeface="Roboto"/>
              </a:rPr>
              <a:t>Effective measurement of the 4Ms for targeted impact.</a:t>
            </a:r>
            <a:endParaRPr lang="en-US" sz="2200">
              <a:ea typeface="Roboto" panose="02000000000000000000" pitchFamily="2" charset="0"/>
              <a:cs typeface="Roboto" panose="02000000000000000000" pitchFamily="2" charset="0"/>
            </a:endParaRPr>
          </a:p>
          <a:p>
            <a:pPr marL="1143000" lvl="1" indent="-342900">
              <a:lnSpc>
                <a:spcPct val="200000"/>
              </a:lnSpc>
            </a:pPr>
            <a:r>
              <a:rPr lang="en-US">
                <a:latin typeface="Roboto"/>
                <a:ea typeface="Roboto"/>
                <a:cs typeface="Roboto"/>
              </a:rPr>
              <a:t>Addressing gaps related to equity in the experience of the 4Ms </a:t>
            </a:r>
            <a:endParaRPr lang="en-US">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5930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9911-E126-326C-F83F-6F40A1C4AE49}"/>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Coaching Calls</a:t>
            </a:r>
            <a:endParaRPr lang="en-US"/>
          </a:p>
        </p:txBody>
      </p:sp>
      <p:sp>
        <p:nvSpPr>
          <p:cNvPr id="3" name="Content Placeholder 2">
            <a:extLst>
              <a:ext uri="{FF2B5EF4-FFF2-40B4-BE49-F238E27FC236}">
                <a16:creationId xmlns:a16="http://schemas.microsoft.com/office/drawing/2014/main" id="{116289C7-2D48-3F35-B35F-FF60E3075C21}"/>
              </a:ext>
            </a:extLst>
          </p:cNvPr>
          <p:cNvSpPr>
            <a:spLocks noGrp="1"/>
          </p:cNvSpPr>
          <p:nvPr>
            <p:ph idx="1"/>
          </p:nvPr>
        </p:nvSpPr>
        <p:spPr>
          <a:xfrm>
            <a:off x="510212" y="1518550"/>
            <a:ext cx="11042834" cy="4351338"/>
          </a:xfrm>
        </p:spPr>
        <p:txBody>
          <a:bodyPr lIns="91440" tIns="45720" rIns="91440" bIns="45720" anchor="t"/>
          <a:lstStyle/>
          <a:p>
            <a:pPr marL="342900" indent="-342900">
              <a:buChar char="•"/>
            </a:pPr>
            <a:r>
              <a:rPr lang="en-US" sz="2400">
                <a:latin typeface="Roboto"/>
                <a:ea typeface="Roboto"/>
                <a:cs typeface="Roboto"/>
              </a:rPr>
              <a:t>IHI IA and faculty will provide coaching support to triads of health system teams</a:t>
            </a:r>
          </a:p>
          <a:p>
            <a:pPr marL="342900" indent="-342900">
              <a:buChar char="•"/>
            </a:pPr>
            <a:r>
              <a:rPr lang="en-US" sz="2400">
                <a:latin typeface="Roboto"/>
                <a:ea typeface="Roboto"/>
                <a:cs typeface="Roboto"/>
              </a:rPr>
              <a:t>Conversations will be focused on sharing improvement ideas and discussing approaches on testing and implementation</a:t>
            </a:r>
          </a:p>
          <a:p>
            <a:pPr marL="342900" indent="-342900">
              <a:buChar char="•"/>
            </a:pPr>
            <a:r>
              <a:rPr lang="en-US" sz="2400">
                <a:latin typeface="Roboto"/>
                <a:ea typeface="Roboto"/>
                <a:cs typeface="Roboto"/>
              </a:rPr>
              <a:t>Triads will allow peers to learn from each other in a smaller group environment</a:t>
            </a:r>
          </a:p>
          <a:p>
            <a:pPr marL="342900" indent="-342900">
              <a:buChar char="•"/>
            </a:pPr>
            <a:r>
              <a:rPr lang="en-US" sz="2400">
                <a:latin typeface="Roboto"/>
                <a:ea typeface="Roboto"/>
                <a:cs typeface="Roboto"/>
              </a:rPr>
              <a:t>Sessions are bi-monthly and focused on what triads most want to prioritize </a:t>
            </a:r>
          </a:p>
          <a:p>
            <a:pPr marL="342900" indent="-342900">
              <a:buChar char="•"/>
            </a:pPr>
            <a:r>
              <a:rPr lang="en-US" sz="2400">
                <a:latin typeface="Roboto"/>
                <a:ea typeface="Roboto"/>
                <a:cs typeface="Roboto"/>
              </a:rPr>
              <a:t>Begin in June</a:t>
            </a:r>
            <a:endParaRPr lang="en-US" sz="240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2308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16BC-7120-A611-1201-AB861C4C9D26}"/>
              </a:ext>
            </a:extLst>
          </p:cNvPr>
          <p:cNvSpPr>
            <a:spLocks noGrp="1"/>
          </p:cNvSpPr>
          <p:nvPr>
            <p:ph type="ctrTitle"/>
          </p:nvPr>
        </p:nvSpPr>
        <p:spPr/>
        <p:txBody>
          <a:bodyPr lIns="91440" tIns="45720" rIns="91440" bIns="45720" anchor="t">
            <a:noAutofit/>
          </a:bodyPr>
          <a:lstStyle/>
          <a:p>
            <a:r>
              <a:rPr lang="en-US">
                <a:latin typeface="Roboto Medium"/>
                <a:ea typeface="Roboto Medium"/>
                <a:cs typeface="Roboto Medium"/>
              </a:rPr>
              <a:t>Pre-Work</a:t>
            </a:r>
            <a:endParaRPr lang="en-US"/>
          </a:p>
        </p:txBody>
      </p:sp>
    </p:spTree>
    <p:extLst>
      <p:ext uri="{BB962C8B-B14F-4D97-AF65-F5344CB8AC3E}">
        <p14:creationId xmlns:p14="http://schemas.microsoft.com/office/powerpoint/2010/main" val="90128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3CFD-5EC0-35F1-B82D-B150B982E24F}"/>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Participant Packet</a:t>
            </a:r>
            <a:endParaRPr lang="en-US"/>
          </a:p>
        </p:txBody>
      </p:sp>
      <p:sp>
        <p:nvSpPr>
          <p:cNvPr id="3" name="Content Placeholder 2">
            <a:extLst>
              <a:ext uri="{FF2B5EF4-FFF2-40B4-BE49-F238E27FC236}">
                <a16:creationId xmlns:a16="http://schemas.microsoft.com/office/drawing/2014/main" id="{09088408-2A9D-7F5B-250C-4222195EA8F4}"/>
              </a:ext>
            </a:extLst>
          </p:cNvPr>
          <p:cNvSpPr>
            <a:spLocks noGrp="1"/>
          </p:cNvSpPr>
          <p:nvPr>
            <p:ph idx="1"/>
          </p:nvPr>
        </p:nvSpPr>
        <p:spPr>
          <a:xfrm>
            <a:off x="89406" y="1552670"/>
            <a:ext cx="6322984" cy="4738024"/>
          </a:xfrm>
        </p:spPr>
        <p:txBody>
          <a:bodyPr lIns="91440" tIns="45720" rIns="91440" bIns="45720" anchor="t"/>
          <a:lstStyle/>
          <a:p>
            <a:pPr marL="342900" indent="-342900">
              <a:buChar char="•"/>
            </a:pPr>
            <a:r>
              <a:rPr lang="en-US" sz="2400">
                <a:latin typeface="Roboto"/>
                <a:ea typeface="Roboto"/>
                <a:cs typeface="Roboto"/>
              </a:rPr>
              <a:t>Sent to all teams via email on </a:t>
            </a:r>
            <a:r>
              <a:rPr lang="en-US" sz="2400">
                <a:solidFill>
                  <a:schemeClr val="accent1"/>
                </a:solidFill>
                <a:latin typeface="Roboto"/>
                <a:ea typeface="Roboto"/>
                <a:cs typeface="Roboto"/>
              </a:rPr>
              <a:t>March 28th</a:t>
            </a:r>
          </a:p>
          <a:p>
            <a:pPr marL="342900" indent="-342900">
              <a:buChar char="•"/>
            </a:pPr>
            <a:r>
              <a:rPr lang="en-US" sz="2400">
                <a:latin typeface="Roboto"/>
                <a:ea typeface="Roboto"/>
                <a:cs typeface="Roboto"/>
              </a:rPr>
              <a:t>Details Collaborative:</a:t>
            </a:r>
            <a:endParaRPr lang="en-US" sz="2400">
              <a:ea typeface="Roboto"/>
              <a:cs typeface="Roboto"/>
            </a:endParaRPr>
          </a:p>
          <a:p>
            <a:pPr marL="1028700" lvl="1">
              <a:buFont typeface="Courier New" panose="020B0604020202020204" pitchFamily="34" charset="0"/>
              <a:buChar char="o"/>
            </a:pPr>
            <a:r>
              <a:rPr lang="en-US" sz="2200">
                <a:latin typeface="Roboto"/>
                <a:ea typeface="Roboto"/>
                <a:cs typeface="Roboto"/>
              </a:rPr>
              <a:t>Background,</a:t>
            </a:r>
            <a:endParaRPr lang="en-US" sz="2200">
              <a:ea typeface="Roboto"/>
              <a:cs typeface="Roboto"/>
            </a:endParaRPr>
          </a:p>
          <a:p>
            <a:pPr marL="1028700" lvl="1">
              <a:buFont typeface="Courier New" panose="020B0604020202020204" pitchFamily="34" charset="0"/>
              <a:buChar char="o"/>
            </a:pPr>
            <a:r>
              <a:rPr lang="en-US" sz="2200">
                <a:latin typeface="Roboto"/>
                <a:ea typeface="Roboto"/>
                <a:cs typeface="Roboto"/>
              </a:rPr>
              <a:t>Approach</a:t>
            </a:r>
            <a:endParaRPr lang="en-US" sz="2200">
              <a:ea typeface="Roboto"/>
              <a:cs typeface="Roboto"/>
            </a:endParaRPr>
          </a:p>
          <a:p>
            <a:pPr marL="1028700" lvl="1">
              <a:buFont typeface="Courier New" panose="020B0604020202020204" pitchFamily="34" charset="0"/>
              <a:buChar char="o"/>
            </a:pPr>
            <a:r>
              <a:rPr lang="en-US" sz="2200">
                <a:latin typeface="Roboto"/>
                <a:ea typeface="Roboto"/>
                <a:cs typeface="Roboto"/>
              </a:rPr>
              <a:t>Expectations</a:t>
            </a:r>
            <a:endParaRPr lang="en-US" sz="2200">
              <a:ea typeface="Roboto"/>
              <a:cs typeface="Roboto"/>
            </a:endParaRPr>
          </a:p>
          <a:p>
            <a:pPr marL="1028700" lvl="1">
              <a:buFont typeface="Courier New" panose="020B0604020202020204" pitchFamily="34" charset="0"/>
              <a:buChar char="o"/>
            </a:pPr>
            <a:r>
              <a:rPr lang="en-US" sz="2200">
                <a:latin typeface="Roboto"/>
                <a:ea typeface="Roboto"/>
                <a:cs typeface="Roboto"/>
              </a:rPr>
              <a:t>Schedule and activities</a:t>
            </a:r>
          </a:p>
          <a:p>
            <a:pPr marL="1028700" lvl="1">
              <a:buFont typeface="Courier New" panose="020B0604020202020204" pitchFamily="34" charset="0"/>
              <a:buChar char="o"/>
            </a:pPr>
            <a:r>
              <a:rPr lang="en-US" sz="2200">
                <a:latin typeface="Roboto"/>
                <a:ea typeface="Roboto"/>
                <a:cs typeface="Roboto"/>
              </a:rPr>
              <a:t>IHI staff and faculty experts</a:t>
            </a:r>
            <a:endParaRPr lang="en-US" sz="2200">
              <a:ea typeface="Roboto"/>
              <a:cs typeface="Roboto"/>
            </a:endParaRPr>
          </a:p>
          <a:p>
            <a:pPr marL="1028700" lvl="1">
              <a:buFont typeface="Courier New" panose="020B0604020202020204" pitchFamily="34" charset="0"/>
              <a:buChar char="o"/>
            </a:pPr>
            <a:r>
              <a:rPr lang="en-US" sz="2200">
                <a:latin typeface="Roboto"/>
                <a:ea typeface="Roboto"/>
                <a:cs typeface="Roboto"/>
              </a:rPr>
              <a:t>Health system participants</a:t>
            </a:r>
            <a:endParaRPr lang="en-US" sz="2200">
              <a:ea typeface="Roboto"/>
              <a:cs typeface="Roboto"/>
            </a:endParaRPr>
          </a:p>
          <a:p>
            <a:pPr marL="1028700" lvl="1">
              <a:buFont typeface="Courier New" panose="020B0604020202020204" pitchFamily="34" charset="0"/>
              <a:buChar char="o"/>
            </a:pPr>
            <a:r>
              <a:rPr lang="en-US" sz="2200">
                <a:latin typeface="Roboto"/>
                <a:ea typeface="Roboto"/>
                <a:cs typeface="Roboto"/>
              </a:rPr>
              <a:t>Included links to the Change Package, Measurement Strategy, and Collaborative Aim</a:t>
            </a:r>
            <a:endParaRPr lang="en-US" sz="2200">
              <a:ea typeface="Roboto"/>
              <a:cs typeface="Roboto"/>
            </a:endParaRPr>
          </a:p>
          <a:p>
            <a:pPr marL="1028700" lvl="1">
              <a:buFont typeface="Courier New" panose="020B0604020202020204" pitchFamily="34" charset="0"/>
              <a:buChar char="o"/>
            </a:pPr>
            <a:endParaRPr lang="en-US">
              <a:ea typeface="Roboto"/>
              <a:cs typeface="Roboto"/>
            </a:endParaRPr>
          </a:p>
          <a:p>
            <a:pPr marL="1028700" lvl="1">
              <a:buFont typeface="Courier New" panose="020B0604020202020204" pitchFamily="34" charset="0"/>
              <a:buChar char="o"/>
            </a:pPr>
            <a:endParaRPr lang="en-US">
              <a:ea typeface="Roboto"/>
              <a:cs typeface="Roboto"/>
            </a:endParaRPr>
          </a:p>
          <a:p>
            <a:pPr marL="1028700" lvl="1">
              <a:buFont typeface="Courier New" panose="020B0604020202020204" pitchFamily="34" charset="0"/>
              <a:buChar char="o"/>
            </a:pPr>
            <a:endParaRPr lang="en-US">
              <a:ea typeface="Roboto"/>
              <a:cs typeface="Roboto"/>
            </a:endParaRPr>
          </a:p>
          <a:p>
            <a:pPr marL="1028700" lvl="1">
              <a:buFont typeface="Courier New" panose="020B0604020202020204" pitchFamily="34" charset="0"/>
              <a:buChar char="o"/>
            </a:pPr>
            <a:endParaRPr lang="en-US">
              <a:ea typeface="Roboto"/>
              <a:cs typeface="Roboto"/>
            </a:endParaRPr>
          </a:p>
          <a:p>
            <a:pPr marL="1028700" lvl="1">
              <a:buFont typeface="Courier New" panose="020B0604020202020204" pitchFamily="34" charset="0"/>
              <a:buChar char="o"/>
            </a:pPr>
            <a:endParaRPr lang="en-US">
              <a:ea typeface="Roboto"/>
              <a:cs typeface="Roboto"/>
            </a:endParaRPr>
          </a:p>
        </p:txBody>
      </p:sp>
      <p:pic>
        <p:nvPicPr>
          <p:cNvPr id="4" name="Picture 3" descr="A blue cover with white text&#10;&#10;Description automatically generated">
            <a:extLst>
              <a:ext uri="{FF2B5EF4-FFF2-40B4-BE49-F238E27FC236}">
                <a16:creationId xmlns:a16="http://schemas.microsoft.com/office/drawing/2014/main" id="{1B86E872-07DD-9B5D-7B95-73040935B13D}"/>
              </a:ext>
            </a:extLst>
          </p:cNvPr>
          <p:cNvPicPr>
            <a:picLocks noChangeAspect="1"/>
          </p:cNvPicPr>
          <p:nvPr/>
        </p:nvPicPr>
        <p:blipFill>
          <a:blip r:embed="rId3"/>
          <a:stretch>
            <a:fillRect/>
          </a:stretch>
        </p:blipFill>
        <p:spPr>
          <a:xfrm>
            <a:off x="6573822" y="1690048"/>
            <a:ext cx="5231340" cy="4114800"/>
          </a:xfrm>
          <a:prstGeom prst="rect">
            <a:avLst/>
          </a:prstGeom>
        </p:spPr>
      </p:pic>
    </p:spTree>
    <p:extLst>
      <p:ext uri="{BB962C8B-B14F-4D97-AF65-F5344CB8AC3E}">
        <p14:creationId xmlns:p14="http://schemas.microsoft.com/office/powerpoint/2010/main" val="28936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3544-9BEA-CC6A-36D6-00A30649F941}"/>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Agenda</a:t>
            </a:r>
            <a:endParaRPr lang="en-US">
              <a:cs typeface="Roboto Medium"/>
            </a:endParaRPr>
          </a:p>
        </p:txBody>
      </p:sp>
      <p:graphicFrame>
        <p:nvGraphicFramePr>
          <p:cNvPr id="4" name="Table 4">
            <a:extLst>
              <a:ext uri="{FF2B5EF4-FFF2-40B4-BE49-F238E27FC236}">
                <a16:creationId xmlns:a16="http://schemas.microsoft.com/office/drawing/2014/main" id="{6B15CA59-BC17-D61D-B788-03D6E98587C0}"/>
              </a:ext>
            </a:extLst>
          </p:cNvPr>
          <p:cNvGraphicFramePr>
            <a:graphicFrameLocks noGrp="1"/>
          </p:cNvGraphicFramePr>
          <p:nvPr>
            <p:ph idx="1"/>
          </p:nvPr>
        </p:nvGraphicFramePr>
        <p:xfrm>
          <a:off x="1307910" y="1825388"/>
          <a:ext cx="9702202" cy="1854200"/>
        </p:xfrm>
        <a:graphic>
          <a:graphicData uri="http://schemas.openxmlformats.org/drawingml/2006/table">
            <a:tbl>
              <a:tblPr firstRow="1" bandRow="1">
                <a:tableStyleId>{69CF1AB2-1976-4502-BF36-3FF5EA218861}</a:tableStyleId>
              </a:tblPr>
              <a:tblGrid>
                <a:gridCol w="4851101">
                  <a:extLst>
                    <a:ext uri="{9D8B030D-6E8A-4147-A177-3AD203B41FA5}">
                      <a16:colId xmlns:a16="http://schemas.microsoft.com/office/drawing/2014/main" val="2965846721"/>
                    </a:ext>
                  </a:extLst>
                </a:gridCol>
                <a:gridCol w="4851101">
                  <a:extLst>
                    <a:ext uri="{9D8B030D-6E8A-4147-A177-3AD203B41FA5}">
                      <a16:colId xmlns:a16="http://schemas.microsoft.com/office/drawing/2014/main" val="670205296"/>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43584912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80856706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8916314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27343882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066427518"/>
                  </a:ext>
                </a:extLst>
              </a:tr>
            </a:tbl>
          </a:graphicData>
        </a:graphic>
      </p:graphicFrame>
      <p:graphicFrame>
        <p:nvGraphicFramePr>
          <p:cNvPr id="6" name="Table 5">
            <a:extLst>
              <a:ext uri="{FF2B5EF4-FFF2-40B4-BE49-F238E27FC236}">
                <a16:creationId xmlns:a16="http://schemas.microsoft.com/office/drawing/2014/main" id="{B6B07499-E010-1DB6-BFBE-FC76ABBFFDD8}"/>
              </a:ext>
            </a:extLst>
          </p:cNvPr>
          <p:cNvGraphicFramePr>
            <a:graphicFrameLocks noGrp="1"/>
          </p:cNvGraphicFramePr>
          <p:nvPr>
            <p:extLst>
              <p:ext uri="{D42A27DB-BD31-4B8C-83A1-F6EECF244321}">
                <p14:modId xmlns:p14="http://schemas.microsoft.com/office/powerpoint/2010/main" val="4217302393"/>
              </p:ext>
            </p:extLst>
          </p:nvPr>
        </p:nvGraphicFramePr>
        <p:xfrm>
          <a:off x="676275" y="1527810"/>
          <a:ext cx="10848975" cy="4306100"/>
        </p:xfrm>
        <a:graphic>
          <a:graphicData uri="http://schemas.openxmlformats.org/drawingml/2006/table">
            <a:tbl>
              <a:tblPr firstRow="1" bandRow="1">
                <a:tableStyleId>{22838BEF-8BB2-4498-84A7-C5851F593DF1}</a:tableStyleId>
              </a:tblPr>
              <a:tblGrid>
                <a:gridCol w="2486025">
                  <a:extLst>
                    <a:ext uri="{9D8B030D-6E8A-4147-A177-3AD203B41FA5}">
                      <a16:colId xmlns:a16="http://schemas.microsoft.com/office/drawing/2014/main" val="3881039604"/>
                    </a:ext>
                  </a:extLst>
                </a:gridCol>
                <a:gridCol w="8362950">
                  <a:extLst>
                    <a:ext uri="{9D8B030D-6E8A-4147-A177-3AD203B41FA5}">
                      <a16:colId xmlns:a16="http://schemas.microsoft.com/office/drawing/2014/main" val="271025300"/>
                    </a:ext>
                  </a:extLst>
                </a:gridCol>
              </a:tblGrid>
              <a:tr h="861220">
                <a:tc>
                  <a:txBody>
                    <a:bodyPr/>
                    <a:lstStyle/>
                    <a:p>
                      <a:pPr fontAlgn="base"/>
                      <a:r>
                        <a:rPr lang="en-US" sz="2400" b="0">
                          <a:effectLst/>
                        </a:rPr>
                        <a:t>3:00 pm ET​</a:t>
                      </a:r>
                      <a:endParaRPr lang="en-US" b="0">
                        <a:effectLst/>
                      </a:endParaRPr>
                    </a:p>
                  </a:txBody>
                  <a:tcPr anchor="ctr"/>
                </a:tc>
                <a:tc>
                  <a:txBody>
                    <a:bodyPr/>
                    <a:lstStyle/>
                    <a:p>
                      <a:pPr fontAlgn="base"/>
                      <a:r>
                        <a:rPr lang="en-US" sz="2400" b="0">
                          <a:effectLst/>
                        </a:rPr>
                        <a:t>Welcome ​and introductions</a:t>
                      </a:r>
                      <a:endParaRPr lang="en-US" b="0">
                        <a:effectLst/>
                      </a:endParaRPr>
                    </a:p>
                  </a:txBody>
                  <a:tcPr anchor="ctr"/>
                </a:tc>
                <a:extLst>
                  <a:ext uri="{0D108BD9-81ED-4DB2-BD59-A6C34878D82A}">
                    <a16:rowId xmlns:a16="http://schemas.microsoft.com/office/drawing/2014/main" val="2068015728"/>
                  </a:ext>
                </a:extLst>
              </a:tr>
              <a:tr h="861220">
                <a:tc>
                  <a:txBody>
                    <a:bodyPr/>
                    <a:lstStyle/>
                    <a:p>
                      <a:pPr fontAlgn="base"/>
                      <a:r>
                        <a:rPr lang="en-US" sz="2400">
                          <a:effectLst/>
                        </a:rPr>
                        <a:t>3:05 pm ET​</a:t>
                      </a:r>
                      <a:endParaRPr lang="en-US">
                        <a:effectLst/>
                      </a:endParaRPr>
                    </a:p>
                  </a:txBody>
                  <a:tcPr anchor="ctr"/>
                </a:tc>
                <a:tc>
                  <a:txBody>
                    <a:bodyPr/>
                    <a:lstStyle/>
                    <a:p>
                      <a:pPr marL="0" marR="0" lvl="0" indent="0" algn="l">
                        <a:lnSpc>
                          <a:spcPct val="100000"/>
                        </a:lnSpc>
                        <a:spcBef>
                          <a:spcPts val="0"/>
                        </a:spcBef>
                        <a:spcAft>
                          <a:spcPts val="0"/>
                        </a:spcAft>
                        <a:buNone/>
                      </a:pPr>
                      <a:r>
                        <a:rPr lang="en-US" sz="2400"/>
                        <a:t>Collaborative Overview</a:t>
                      </a:r>
                    </a:p>
                  </a:txBody>
                  <a:tcPr anchor="ctr"/>
                </a:tc>
                <a:extLst>
                  <a:ext uri="{0D108BD9-81ED-4DB2-BD59-A6C34878D82A}">
                    <a16:rowId xmlns:a16="http://schemas.microsoft.com/office/drawing/2014/main" val="4026443489"/>
                  </a:ext>
                </a:extLst>
              </a:tr>
              <a:tr h="861220">
                <a:tc>
                  <a:txBody>
                    <a:bodyPr/>
                    <a:lstStyle/>
                    <a:p>
                      <a:pPr fontAlgn="base"/>
                      <a:r>
                        <a:rPr lang="en-US" sz="2400">
                          <a:effectLst/>
                        </a:rPr>
                        <a:t>3:15 pm ET​</a:t>
                      </a:r>
                      <a:endParaRPr lang="en-US">
                        <a:effectLst/>
                      </a:endParaRPr>
                    </a:p>
                  </a:txBody>
                  <a:tcPr anchor="ctr"/>
                </a:tc>
                <a:tc>
                  <a:txBody>
                    <a:bodyPr/>
                    <a:lstStyle/>
                    <a:p>
                      <a:pPr lvl="0">
                        <a:buNone/>
                      </a:pPr>
                      <a:r>
                        <a:rPr lang="en-US" sz="2400" b="0" i="0" u="none" strike="noStrike" noProof="0">
                          <a:latin typeface="+mn-lt"/>
                        </a:rPr>
                        <a:t>Pre-work</a:t>
                      </a:r>
                      <a:endParaRPr lang="en-US"/>
                    </a:p>
                  </a:txBody>
                  <a:tcPr anchor="ctr"/>
                </a:tc>
                <a:extLst>
                  <a:ext uri="{0D108BD9-81ED-4DB2-BD59-A6C34878D82A}">
                    <a16:rowId xmlns:a16="http://schemas.microsoft.com/office/drawing/2014/main" val="1535882644"/>
                  </a:ext>
                </a:extLst>
              </a:tr>
              <a:tr h="861220">
                <a:tc>
                  <a:txBody>
                    <a:bodyPr/>
                    <a:lstStyle/>
                    <a:p>
                      <a:pPr fontAlgn="base"/>
                      <a:r>
                        <a:rPr lang="en-US" sz="2400">
                          <a:effectLst/>
                        </a:rPr>
                        <a:t>3:35 pm ET​</a:t>
                      </a:r>
                      <a:endParaRPr lang="en-US">
                        <a:effectLst/>
                      </a:endParaRPr>
                    </a:p>
                  </a:txBody>
                  <a:tcPr anchor="ctr"/>
                </a:tc>
                <a:tc>
                  <a:txBody>
                    <a:bodyPr/>
                    <a:lstStyle/>
                    <a:p>
                      <a:pPr lvl="0">
                        <a:buNone/>
                      </a:pPr>
                      <a:r>
                        <a:rPr lang="en-US" sz="2400" b="0" i="0" u="none" strike="noStrike" kern="1200">
                          <a:solidFill>
                            <a:schemeClr val="dk1"/>
                          </a:solidFill>
                          <a:latin typeface="+mn-lt"/>
                          <a:ea typeface="+mn-ea"/>
                          <a:cs typeface="+mn-cs"/>
                        </a:rPr>
                        <a:t>Learning Session #1 and Wrap-up</a:t>
                      </a:r>
                    </a:p>
                  </a:txBody>
                  <a:tcPr anchor="ctr"/>
                </a:tc>
                <a:extLst>
                  <a:ext uri="{0D108BD9-81ED-4DB2-BD59-A6C34878D82A}">
                    <a16:rowId xmlns:a16="http://schemas.microsoft.com/office/drawing/2014/main" val="1782982589"/>
                  </a:ext>
                </a:extLst>
              </a:tr>
              <a:tr h="86122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b="0" i="0" u="none" strike="noStrike" kern="1200" cap="none" spc="0" normalizeH="0" baseline="0" noProof="0">
                          <a:ln>
                            <a:noFill/>
                          </a:ln>
                          <a:solidFill>
                            <a:srgbClr val="455560"/>
                          </a:solidFill>
                          <a:effectLst/>
                          <a:uLnTx/>
                          <a:uFillTx/>
                          <a:latin typeface="+mn-lt"/>
                          <a:ea typeface="+mn-ea"/>
                          <a:cs typeface="+mn-cs"/>
                        </a:rPr>
                        <a:t>3:40</a:t>
                      </a:r>
                      <a:r>
                        <a:rPr kumimoji="0" lang="en-US" sz="2400" b="0" i="0" u="none" strike="noStrike" kern="1200" cap="none" spc="0" normalizeH="0" baseline="0" noProof="0">
                          <a:ln>
                            <a:noFill/>
                          </a:ln>
                          <a:solidFill>
                            <a:srgbClr val="455560"/>
                          </a:solidFill>
                          <a:effectLst/>
                          <a:uLnTx/>
                          <a:uFillTx/>
                          <a:latin typeface="+mn-lt"/>
                          <a:ea typeface="+mn-ea"/>
                          <a:cs typeface="+mn-cs"/>
                        </a:rPr>
                        <a:t> pm ET​</a:t>
                      </a:r>
                      <a:endParaRPr kumimoji="0" lang="en-US" sz="1800" b="0" i="0" u="none" strike="noStrike" kern="1200" cap="none" spc="0" normalizeH="0" baseline="0" noProof="0">
                        <a:ln>
                          <a:noFill/>
                        </a:ln>
                        <a:solidFill>
                          <a:srgbClr val="455560"/>
                        </a:solidFill>
                        <a:effectLst/>
                        <a:uLnTx/>
                        <a:uFillTx/>
                        <a:latin typeface="+mn-lt"/>
                        <a:ea typeface="+mn-ea"/>
                        <a:cs typeface="+mn-cs"/>
                      </a:endParaRPr>
                    </a:p>
                  </a:txBody>
                  <a:tcPr anchor="ctr"/>
                </a:tc>
                <a:tc>
                  <a:txBody>
                    <a:bodyPr/>
                    <a:lstStyle/>
                    <a:p>
                      <a:pPr marL="0" marR="0" lvl="0" indent="0" algn="l" defTabSz="914400">
                        <a:lnSpc>
                          <a:spcPct val="100000"/>
                        </a:lnSpc>
                        <a:spcBef>
                          <a:spcPts val="0"/>
                        </a:spcBef>
                        <a:spcAft>
                          <a:spcPts val="0"/>
                        </a:spcAft>
                        <a:buNone/>
                        <a:tabLst/>
                        <a:defRPr/>
                      </a:pPr>
                      <a:r>
                        <a:rPr lang="en-US" sz="2400" b="0" i="0" u="none" strike="noStrike" kern="1200" cap="none" spc="0" normalizeH="0" baseline="0" noProof="0">
                          <a:ln>
                            <a:noFill/>
                          </a:ln>
                          <a:solidFill>
                            <a:srgbClr val="455560"/>
                          </a:solidFill>
                          <a:effectLst/>
                          <a:uLnTx/>
                          <a:uFillTx/>
                          <a:latin typeface="+mn-lt"/>
                          <a:ea typeface="+mn-ea"/>
                          <a:cs typeface="+mn-cs"/>
                        </a:rPr>
                        <a:t>Q&amp;A</a:t>
                      </a:r>
                      <a:endParaRPr kumimoji="0" lang="en-US"/>
                    </a:p>
                  </a:txBody>
                  <a:tcPr anchor="ctr"/>
                </a:tc>
                <a:extLst>
                  <a:ext uri="{0D108BD9-81ED-4DB2-BD59-A6C34878D82A}">
                    <a16:rowId xmlns:a16="http://schemas.microsoft.com/office/drawing/2014/main" val="1813698739"/>
                  </a:ext>
                </a:extLst>
              </a:tr>
            </a:tbl>
          </a:graphicData>
        </a:graphic>
      </p:graphicFrame>
    </p:spTree>
    <p:extLst>
      <p:ext uri="{BB962C8B-B14F-4D97-AF65-F5344CB8AC3E}">
        <p14:creationId xmlns:p14="http://schemas.microsoft.com/office/powerpoint/2010/main" val="3521176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89302-C010-43EF-3967-40C26E35CB9C}"/>
              </a:ext>
            </a:extLst>
          </p:cNvPr>
          <p:cNvSpPr>
            <a:spLocks noGrp="1"/>
          </p:cNvSpPr>
          <p:nvPr>
            <p:ph sz="half" idx="1"/>
          </p:nvPr>
        </p:nvSpPr>
        <p:spPr>
          <a:xfrm>
            <a:off x="436869" y="1620163"/>
            <a:ext cx="5394960" cy="4351338"/>
          </a:xfrm>
        </p:spPr>
        <p:txBody>
          <a:bodyPr lIns="91440" tIns="45720" rIns="91440" bIns="45720" anchor="t">
            <a:noAutofit/>
          </a:bodyPr>
          <a:lstStyle/>
          <a:p>
            <a:pPr marL="342900" indent="-342900">
              <a:lnSpc>
                <a:spcPct val="100000"/>
              </a:lnSpc>
              <a:buFont typeface="Arial"/>
              <a:buChar char="•"/>
            </a:pPr>
            <a:r>
              <a:rPr lang="en-US" sz="2400">
                <a:latin typeface="Roboto"/>
                <a:ea typeface="Roboto"/>
                <a:cs typeface="Roboto"/>
              </a:rPr>
              <a:t>Meet with your team and enroll by </a:t>
            </a:r>
            <a:r>
              <a:rPr lang="en-US" sz="2400">
                <a:solidFill>
                  <a:schemeClr val="accent1"/>
                </a:solidFill>
                <a:latin typeface="Roboto"/>
                <a:ea typeface="Roboto"/>
                <a:cs typeface="Roboto"/>
              </a:rPr>
              <a:t>April 10th</a:t>
            </a:r>
            <a:endParaRPr lang="en-US" sz="2400">
              <a:solidFill>
                <a:schemeClr val="accent1"/>
              </a:solidFill>
              <a:ea typeface="Roboto"/>
              <a:cs typeface="Roboto"/>
            </a:endParaRPr>
          </a:p>
          <a:p>
            <a:pPr marL="342900" indent="-342900">
              <a:lnSpc>
                <a:spcPct val="100000"/>
              </a:lnSpc>
              <a:buFont typeface="Arial"/>
              <a:buChar char="•"/>
            </a:pPr>
            <a:endParaRPr lang="en-US" sz="2400">
              <a:latin typeface="Roboto"/>
              <a:ea typeface="Roboto"/>
              <a:cs typeface="Roboto"/>
            </a:endParaRPr>
          </a:p>
          <a:p>
            <a:pPr marL="342900" indent="-342900">
              <a:lnSpc>
                <a:spcPct val="100000"/>
              </a:lnSpc>
              <a:buFont typeface="Arial"/>
              <a:buChar char="•"/>
            </a:pPr>
            <a:r>
              <a:rPr lang="en-US" sz="2400">
                <a:latin typeface="Roboto"/>
                <a:ea typeface="Roboto"/>
                <a:cs typeface="Roboto"/>
              </a:rPr>
              <a:t>Complete one Team Enrollment Form on so we know who’s on your team and their contact information</a:t>
            </a:r>
          </a:p>
          <a:p>
            <a:pPr>
              <a:lnSpc>
                <a:spcPct val="100000"/>
              </a:lnSpc>
            </a:pPr>
            <a:endParaRPr lang="en-US">
              <a:ea typeface="Roboto" panose="02000000000000000000" pitchFamily="2" charset="0"/>
              <a:cs typeface="Roboto" panose="02000000000000000000" pitchFamily="2" charset="0"/>
            </a:endParaRPr>
          </a:p>
          <a:p>
            <a:pPr marL="342900" indent="-342900">
              <a:lnSpc>
                <a:spcPct val="100000"/>
              </a:lnSpc>
              <a:buFont typeface="Arial"/>
              <a:buChar char="•"/>
            </a:pPr>
            <a:r>
              <a:rPr lang="en-US" sz="2400">
                <a:latin typeface="Roboto"/>
                <a:ea typeface="Roboto"/>
                <a:cs typeface="Roboto"/>
              </a:rPr>
              <a:t> Includes information for team members attending the in-person Learning Session.</a:t>
            </a:r>
          </a:p>
        </p:txBody>
      </p:sp>
      <p:pic>
        <p:nvPicPr>
          <p:cNvPr id="4" name="Picture 3" descr="A screenshot of a web page&#10;&#10;Description automatically generated">
            <a:extLst>
              <a:ext uri="{FF2B5EF4-FFF2-40B4-BE49-F238E27FC236}">
                <a16:creationId xmlns:a16="http://schemas.microsoft.com/office/drawing/2014/main" id="{0AB5D2C3-269D-5678-9E87-ADD726E7F966}"/>
              </a:ext>
            </a:extLst>
          </p:cNvPr>
          <p:cNvPicPr>
            <a:picLocks noChangeAspect="1"/>
          </p:cNvPicPr>
          <p:nvPr/>
        </p:nvPicPr>
        <p:blipFill>
          <a:blip r:embed="rId3"/>
          <a:stretch>
            <a:fillRect/>
          </a:stretch>
        </p:blipFill>
        <p:spPr>
          <a:xfrm>
            <a:off x="6182640" y="1651192"/>
            <a:ext cx="5769714" cy="4295060"/>
          </a:xfrm>
          <a:prstGeom prst="rect">
            <a:avLst/>
          </a:prstGeom>
          <a:noFill/>
        </p:spPr>
      </p:pic>
      <p:sp>
        <p:nvSpPr>
          <p:cNvPr id="2" name="Title 1">
            <a:extLst>
              <a:ext uri="{FF2B5EF4-FFF2-40B4-BE49-F238E27FC236}">
                <a16:creationId xmlns:a16="http://schemas.microsoft.com/office/drawing/2014/main" id="{4B8BB083-C856-B174-F2B7-67C344AEB1C5}"/>
              </a:ext>
            </a:extLst>
          </p:cNvPr>
          <p:cNvSpPr>
            <a:spLocks noGrp="1"/>
          </p:cNvSpPr>
          <p:nvPr>
            <p:ph type="title"/>
          </p:nvPr>
        </p:nvSpPr>
        <p:spPr>
          <a:xfrm>
            <a:off x="510212" y="526230"/>
            <a:ext cx="11042834" cy="1114491"/>
          </a:xfrm>
        </p:spPr>
        <p:txBody>
          <a:bodyPr lIns="91440" tIns="45720" rIns="91440" bIns="45720" anchor="t">
            <a:normAutofit/>
          </a:bodyPr>
          <a:lstStyle/>
          <a:p>
            <a:r>
              <a:rPr lang="en-US"/>
              <a:t>Team Enrollment Form</a:t>
            </a:r>
          </a:p>
        </p:txBody>
      </p:sp>
    </p:spTree>
    <p:extLst>
      <p:ext uri="{BB962C8B-B14F-4D97-AF65-F5344CB8AC3E}">
        <p14:creationId xmlns:p14="http://schemas.microsoft.com/office/powerpoint/2010/main" val="1255606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9AFB-7EAA-4CB6-D999-090728BD00C7}"/>
              </a:ext>
            </a:extLst>
          </p:cNvPr>
          <p:cNvSpPr>
            <a:spLocks noGrp="1"/>
          </p:cNvSpPr>
          <p:nvPr>
            <p:ph type="title"/>
          </p:nvPr>
        </p:nvSpPr>
        <p:spPr>
          <a:xfrm>
            <a:off x="510212" y="576197"/>
            <a:ext cx="11042834" cy="1114491"/>
          </a:xfrm>
        </p:spPr>
        <p:txBody>
          <a:bodyPr lIns="91440" tIns="45720" rIns="91440" bIns="45720" anchor="t">
            <a:normAutofit/>
          </a:bodyPr>
          <a:lstStyle/>
          <a:p>
            <a:r>
              <a:rPr lang="en-US"/>
              <a:t>Review Collaborative Documents and Tools</a:t>
            </a:r>
          </a:p>
        </p:txBody>
      </p:sp>
      <p:graphicFrame>
        <p:nvGraphicFramePr>
          <p:cNvPr id="7" name="Content Placeholder 2">
            <a:extLst>
              <a:ext uri="{FF2B5EF4-FFF2-40B4-BE49-F238E27FC236}">
                <a16:creationId xmlns:a16="http://schemas.microsoft.com/office/drawing/2014/main" id="{27B418F8-8CF4-32FD-0C87-4621E4076240}"/>
              </a:ext>
            </a:extLst>
          </p:cNvPr>
          <p:cNvGraphicFramePr>
            <a:graphicFrameLocks noGrp="1"/>
          </p:cNvGraphicFramePr>
          <p:nvPr>
            <p:ph idx="1"/>
            <p:extLst>
              <p:ext uri="{D42A27DB-BD31-4B8C-83A1-F6EECF244321}">
                <p14:modId xmlns:p14="http://schemas.microsoft.com/office/powerpoint/2010/main" val="1255544872"/>
              </p:ext>
            </p:extLst>
          </p:nvPr>
        </p:nvGraphicFramePr>
        <p:xfrm>
          <a:off x="510212" y="1825625"/>
          <a:ext cx="1104283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8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31C5-1DCA-76EF-5319-CE0CA5280AF0}"/>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System Storyboards</a:t>
            </a:r>
            <a:endParaRPr lang="en-US"/>
          </a:p>
        </p:txBody>
      </p:sp>
      <p:sp>
        <p:nvSpPr>
          <p:cNvPr id="3" name="Content Placeholder 2">
            <a:extLst>
              <a:ext uri="{FF2B5EF4-FFF2-40B4-BE49-F238E27FC236}">
                <a16:creationId xmlns:a16="http://schemas.microsoft.com/office/drawing/2014/main" id="{BB796B01-1A10-93AC-5D3E-676E3FF6D167}"/>
              </a:ext>
            </a:extLst>
          </p:cNvPr>
          <p:cNvSpPr>
            <a:spLocks noGrp="1"/>
          </p:cNvSpPr>
          <p:nvPr>
            <p:ph idx="1"/>
          </p:nvPr>
        </p:nvSpPr>
        <p:spPr>
          <a:xfrm>
            <a:off x="316869" y="1529923"/>
            <a:ext cx="11042834" cy="4351338"/>
          </a:xfrm>
        </p:spPr>
        <p:txBody>
          <a:bodyPr lIns="91440" tIns="45720" rIns="91440" bIns="45720" anchor="t"/>
          <a:lstStyle/>
          <a:p>
            <a:pPr marL="342900" indent="-342900">
              <a:buChar char="•"/>
            </a:pPr>
            <a:r>
              <a:rPr lang="en-US" sz="2400">
                <a:latin typeface="Roboto"/>
                <a:ea typeface="Roboto"/>
                <a:cs typeface="Roboto"/>
              </a:rPr>
              <a:t>Create and submit your systems introductory Storyboard by </a:t>
            </a:r>
            <a:r>
              <a:rPr lang="en-US" sz="2400">
                <a:solidFill>
                  <a:schemeClr val="accent1"/>
                </a:solidFill>
                <a:latin typeface="Roboto"/>
                <a:ea typeface="Roboto"/>
                <a:cs typeface="Roboto"/>
              </a:rPr>
              <a:t>April 20th</a:t>
            </a:r>
            <a:endParaRPr lang="en-US" sz="2400">
              <a:solidFill>
                <a:schemeClr val="accent1"/>
              </a:solidFill>
              <a:ea typeface="Roboto" panose="02000000000000000000" pitchFamily="2" charset="0"/>
              <a:cs typeface="Roboto" panose="02000000000000000000" pitchFamily="2" charset="0"/>
            </a:endParaRPr>
          </a:p>
          <a:p>
            <a:pPr marL="1028700" lvl="1">
              <a:buChar char="•"/>
            </a:pPr>
            <a:r>
              <a:rPr lang="en-US" sz="2200">
                <a:latin typeface="Roboto"/>
                <a:ea typeface="Roboto"/>
                <a:cs typeface="Roboto"/>
              </a:rPr>
              <a:t>Use the PowerPoint template sent to you via email</a:t>
            </a:r>
            <a:endParaRPr lang="en-US" sz="220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a:latin typeface="Roboto"/>
                <a:ea typeface="Roboto"/>
                <a:cs typeface="Roboto"/>
              </a:rPr>
              <a:t>Use pictures, data displays and any other visuals you find effective to communicate where you are and where you are going</a:t>
            </a:r>
            <a:endParaRPr lang="en-US" sz="2400">
              <a:ea typeface="Roboto"/>
              <a:cs typeface="Roboto"/>
            </a:endParaRPr>
          </a:p>
          <a:p>
            <a:pPr marL="342900" indent="-342900">
              <a:buFont typeface="Arial" panose="020B0604020202020204" pitchFamily="34" charset="0"/>
              <a:buChar char="•"/>
            </a:pPr>
            <a:r>
              <a:rPr lang="en-US" sz="2400">
                <a:latin typeface="Roboto"/>
                <a:ea typeface="Roboto"/>
                <a:cs typeface="Roboto"/>
              </a:rPr>
              <a:t>Keep your storyboard to a maximum of 12 slides </a:t>
            </a:r>
            <a:endParaRPr lang="en-US" sz="2400">
              <a:ea typeface="Roboto"/>
              <a:cs typeface="Roboto"/>
            </a:endParaRPr>
          </a:p>
          <a:p>
            <a:pPr marL="342900" indent="-342900">
              <a:buFont typeface="Arial" panose="020B0604020202020204" pitchFamily="34" charset="0"/>
              <a:buChar char="•"/>
            </a:pPr>
            <a:r>
              <a:rPr lang="en-US" sz="2400">
                <a:latin typeface="Roboto"/>
                <a:ea typeface="Roboto"/>
                <a:cs typeface="Roboto"/>
              </a:rPr>
              <a:t>Print and bring your storyboard Slides with you to the session</a:t>
            </a:r>
            <a:endParaRPr lang="en-US" sz="2400">
              <a:ea typeface="Roboto"/>
              <a:cs typeface="Roboto"/>
            </a:endParaRPr>
          </a:p>
          <a:p>
            <a:pPr marL="342900" indent="-342900">
              <a:buFont typeface="Arial" panose="020B0604020202020204" pitchFamily="34" charset="0"/>
              <a:buChar char="•"/>
            </a:pPr>
            <a:r>
              <a:rPr lang="en-US" sz="2400">
                <a:latin typeface="Roboto"/>
                <a:ea typeface="Roboto"/>
                <a:cs typeface="Roboto"/>
              </a:rPr>
              <a:t>Storyboard slides will be displayed on physical boards (not projected)</a:t>
            </a:r>
            <a:endParaRPr lang="en-US" sz="2400">
              <a:ea typeface="Roboto"/>
              <a:cs typeface="Roboto"/>
            </a:endParaRPr>
          </a:p>
          <a:p>
            <a:endParaRPr lang="en-US">
              <a:ea typeface="Roboto"/>
              <a:cs typeface="Roboto"/>
            </a:endParaRPr>
          </a:p>
        </p:txBody>
      </p:sp>
    </p:spTree>
    <p:extLst>
      <p:ext uri="{BB962C8B-B14F-4D97-AF65-F5344CB8AC3E}">
        <p14:creationId xmlns:p14="http://schemas.microsoft.com/office/powerpoint/2010/main" val="3004624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47D7-B41C-1A5D-8C46-65554B0459BF}"/>
              </a:ext>
            </a:extLst>
          </p:cNvPr>
          <p:cNvSpPr>
            <a:spLocks noGrp="1"/>
          </p:cNvSpPr>
          <p:nvPr>
            <p:ph type="title" idx="4294967295"/>
          </p:nvPr>
        </p:nvSpPr>
        <p:spPr>
          <a:xfrm>
            <a:off x="580030" y="326053"/>
            <a:ext cx="11044238" cy="1114425"/>
          </a:xfrm>
          <a:prstGeom prst="rect">
            <a:avLst/>
          </a:prstGeom>
        </p:spPr>
        <p:txBody>
          <a:bodyPr lIns="91440" tIns="45720" rIns="91440" bIns="45720" anchor="t">
            <a:normAutofit/>
          </a:bodyPr>
          <a:lstStyle/>
          <a:p>
            <a:r>
              <a:rPr lang="en-US" sz="4000">
                <a:latin typeface="Roboto Medium"/>
                <a:ea typeface="Roboto Medium"/>
                <a:cs typeface="Roboto Medium"/>
              </a:rPr>
              <a:t>Self-Assessment </a:t>
            </a:r>
            <a:endParaRPr lang="en-US" sz="4000"/>
          </a:p>
        </p:txBody>
      </p:sp>
      <p:sp>
        <p:nvSpPr>
          <p:cNvPr id="3" name="Content Placeholder 2">
            <a:extLst>
              <a:ext uri="{FF2B5EF4-FFF2-40B4-BE49-F238E27FC236}">
                <a16:creationId xmlns:a16="http://schemas.microsoft.com/office/drawing/2014/main" id="{C541D1BF-0CA4-7167-2810-9AF73F6123E1}"/>
              </a:ext>
            </a:extLst>
          </p:cNvPr>
          <p:cNvSpPr>
            <a:spLocks noGrp="1"/>
          </p:cNvSpPr>
          <p:nvPr>
            <p:ph idx="4294967295"/>
          </p:nvPr>
        </p:nvSpPr>
        <p:spPr>
          <a:xfrm>
            <a:off x="102358" y="1279525"/>
            <a:ext cx="6528724" cy="5489101"/>
          </a:xfrm>
          <a:prstGeom prst="rect">
            <a:avLst/>
          </a:prstGeom>
        </p:spPr>
        <p:txBody>
          <a:bodyPr lIns="91440" tIns="45720" rIns="91440" bIns="45720" anchor="t"/>
          <a:lstStyle/>
          <a:p>
            <a:pPr>
              <a:lnSpc>
                <a:spcPct val="100000"/>
              </a:lnSpc>
            </a:pPr>
            <a:r>
              <a:rPr lang="en-US" sz="2400">
                <a:latin typeface="Roboto"/>
                <a:ea typeface="Roboto"/>
                <a:cs typeface="Roboto"/>
              </a:rPr>
              <a:t>Complete the System Self-Assessment by </a:t>
            </a:r>
            <a:r>
              <a:rPr lang="en-US" sz="2400">
                <a:solidFill>
                  <a:schemeClr val="accent1"/>
                </a:solidFill>
                <a:latin typeface="Roboto"/>
                <a:ea typeface="Roboto"/>
                <a:cs typeface="Roboto"/>
              </a:rPr>
              <a:t>April 20th</a:t>
            </a:r>
            <a:endParaRPr lang="en-US">
              <a:solidFill>
                <a:schemeClr val="accent1"/>
              </a:solidFill>
            </a:endParaRPr>
          </a:p>
          <a:p>
            <a:pPr marL="0" indent="0">
              <a:lnSpc>
                <a:spcPct val="100000"/>
              </a:lnSpc>
              <a:buNone/>
            </a:pPr>
            <a:endParaRPr lang="en-US" sz="2400">
              <a:solidFill>
                <a:schemeClr val="accent1"/>
              </a:solidFill>
              <a:latin typeface="Roboto"/>
              <a:ea typeface="Roboto"/>
              <a:cs typeface="Roboto"/>
            </a:endParaRPr>
          </a:p>
          <a:p>
            <a:pPr marL="1028700" lvl="1" indent="-285750">
              <a:buFont typeface="Arial"/>
              <a:buChar char="•"/>
            </a:pPr>
            <a:r>
              <a:rPr lang="en-US" sz="2200">
                <a:latin typeface="Roboto"/>
                <a:ea typeface="Roboto"/>
                <a:cs typeface="Roboto"/>
              </a:rPr>
              <a:t>Self-Assessment will be completed three times throughout the Collaborative</a:t>
            </a:r>
          </a:p>
          <a:p>
            <a:pPr marL="1028700" lvl="1" indent="-285750">
              <a:buFont typeface="Arial"/>
              <a:buChar char="•"/>
            </a:pPr>
            <a:endParaRPr lang="en-US" sz="2200">
              <a:ea typeface="Roboto"/>
              <a:cs typeface="Roboto"/>
            </a:endParaRPr>
          </a:p>
          <a:p>
            <a:pPr marL="1028700" lvl="1" indent="-285750">
              <a:buFont typeface="Arial"/>
              <a:buChar char="•"/>
            </a:pPr>
            <a:r>
              <a:rPr lang="en-US" sz="2200">
                <a:latin typeface="Roboto"/>
                <a:ea typeface="Roboto"/>
                <a:cs typeface="Roboto"/>
              </a:rPr>
              <a:t>Completed via Microsoft Form</a:t>
            </a:r>
            <a:endParaRPr lang="en-US" sz="2200">
              <a:ea typeface="Roboto"/>
              <a:cs typeface="Roboto"/>
            </a:endParaRPr>
          </a:p>
          <a:p>
            <a:pPr marL="1028700" lvl="1" indent="-285750">
              <a:buFont typeface="Arial"/>
              <a:buChar char="•"/>
            </a:pPr>
            <a:endParaRPr lang="en-US" sz="2200">
              <a:latin typeface="Roboto"/>
              <a:ea typeface="Roboto"/>
              <a:cs typeface="Roboto"/>
            </a:endParaRPr>
          </a:p>
          <a:p>
            <a:pPr marL="1028700" lvl="1" indent="-285750">
              <a:buFont typeface="Arial"/>
              <a:buChar char="•"/>
            </a:pPr>
            <a:r>
              <a:rPr lang="en-US" sz="2200">
                <a:latin typeface="Roboto"/>
                <a:ea typeface="Roboto"/>
                <a:cs typeface="Roboto"/>
              </a:rPr>
              <a:t>One submission per system </a:t>
            </a:r>
            <a:endParaRPr lang="en-US" sz="2200">
              <a:ea typeface="Roboto"/>
              <a:cs typeface="Roboto"/>
            </a:endParaRPr>
          </a:p>
          <a:p>
            <a:pPr marL="1028700" lvl="1" indent="-285750">
              <a:buFont typeface="Arial"/>
              <a:buChar char="•"/>
            </a:pPr>
            <a:endParaRPr lang="en-US" sz="2200">
              <a:latin typeface="Roboto"/>
              <a:ea typeface="Roboto"/>
              <a:cs typeface="Roboto"/>
            </a:endParaRPr>
          </a:p>
          <a:p>
            <a:pPr marL="1028700" lvl="1" indent="-285750">
              <a:buFont typeface="Arial"/>
              <a:buChar char="•"/>
            </a:pPr>
            <a:r>
              <a:rPr lang="en-US" sz="2200">
                <a:latin typeface="Roboto"/>
                <a:ea typeface="Roboto"/>
                <a:cs typeface="Roboto"/>
              </a:rPr>
              <a:t>Responses will help systems decide where to focus effort, and help IHI prioritize webinar content and direct focus for coaching calls </a:t>
            </a:r>
            <a:endParaRPr lang="en-US" sz="2200">
              <a:ea typeface="Roboto"/>
              <a:cs typeface="Roboto"/>
            </a:endParaRPr>
          </a:p>
          <a:p>
            <a:endParaRPr lang="en-US">
              <a:ea typeface="Roboto"/>
              <a:cs typeface="Roboto"/>
            </a:endParaRPr>
          </a:p>
        </p:txBody>
      </p:sp>
      <p:pic>
        <p:nvPicPr>
          <p:cNvPr id="4" name="Picture 3" descr="A screenshot of a computer&#10;&#10;Description automatically generated">
            <a:extLst>
              <a:ext uri="{FF2B5EF4-FFF2-40B4-BE49-F238E27FC236}">
                <a16:creationId xmlns:a16="http://schemas.microsoft.com/office/drawing/2014/main" id="{0BC46F34-3C86-78CC-77AB-A482E933DF72}"/>
              </a:ext>
            </a:extLst>
          </p:cNvPr>
          <p:cNvPicPr>
            <a:picLocks noChangeAspect="1"/>
          </p:cNvPicPr>
          <p:nvPr/>
        </p:nvPicPr>
        <p:blipFill>
          <a:blip r:embed="rId3"/>
          <a:stretch>
            <a:fillRect/>
          </a:stretch>
        </p:blipFill>
        <p:spPr>
          <a:xfrm>
            <a:off x="6626566" y="1371601"/>
            <a:ext cx="5296450" cy="4512859"/>
          </a:xfrm>
          <a:prstGeom prst="rect">
            <a:avLst/>
          </a:prstGeom>
        </p:spPr>
      </p:pic>
    </p:spTree>
    <p:extLst>
      <p:ext uri="{BB962C8B-B14F-4D97-AF65-F5344CB8AC3E}">
        <p14:creationId xmlns:p14="http://schemas.microsoft.com/office/powerpoint/2010/main" val="1730068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907D-D4E8-16AF-6860-6AEAF87A65A6}"/>
              </a:ext>
            </a:extLst>
          </p:cNvPr>
          <p:cNvSpPr>
            <a:spLocks noGrp="1"/>
          </p:cNvSpPr>
          <p:nvPr>
            <p:ph type="title"/>
          </p:nvPr>
        </p:nvSpPr>
        <p:spPr>
          <a:xfrm>
            <a:off x="323306" y="432423"/>
            <a:ext cx="11661060" cy="1128868"/>
          </a:xfrm>
        </p:spPr>
        <p:txBody>
          <a:bodyPr lIns="91440" tIns="45720" rIns="91440" bIns="45720" anchor="t">
            <a:normAutofit fontScale="90000"/>
          </a:bodyPr>
          <a:lstStyle/>
          <a:p>
            <a:r>
              <a:rPr lang="en-US">
                <a:latin typeface="Roboto Medium"/>
                <a:ea typeface="Roboto Medium"/>
                <a:cs typeface="Roboto Medium"/>
              </a:rPr>
              <a:t>Add your publications to the Collaborative Bibliography</a:t>
            </a:r>
            <a:endParaRPr lang="en-US"/>
          </a:p>
        </p:txBody>
      </p:sp>
      <p:sp>
        <p:nvSpPr>
          <p:cNvPr id="3" name="Content Placeholder 2">
            <a:extLst>
              <a:ext uri="{FF2B5EF4-FFF2-40B4-BE49-F238E27FC236}">
                <a16:creationId xmlns:a16="http://schemas.microsoft.com/office/drawing/2014/main" id="{70E95338-9A86-1963-94A0-6DCA778AE3EA}"/>
              </a:ext>
            </a:extLst>
          </p:cNvPr>
          <p:cNvSpPr>
            <a:spLocks noGrp="1"/>
          </p:cNvSpPr>
          <p:nvPr>
            <p:ph idx="1"/>
          </p:nvPr>
        </p:nvSpPr>
        <p:spPr/>
        <p:txBody>
          <a:bodyPr lIns="91440" tIns="45720" rIns="91440" bIns="45720" anchor="t"/>
          <a:lstStyle/>
          <a:p>
            <a:pPr marL="342900" indent="-342900">
              <a:lnSpc>
                <a:spcPct val="100000"/>
              </a:lnSpc>
              <a:buChar char="•"/>
            </a:pPr>
            <a:r>
              <a:rPr lang="en-US" sz="2400">
                <a:solidFill>
                  <a:srgbClr val="000000"/>
                </a:solidFill>
                <a:latin typeface="Roboto"/>
                <a:ea typeface="Roboto"/>
                <a:cs typeface="Roboto"/>
              </a:rPr>
              <a:t>Add your system’s AFHS related publications to the Collaborative Bibliography </a:t>
            </a:r>
            <a:r>
              <a:rPr lang="en-US" sz="2400">
                <a:solidFill>
                  <a:srgbClr val="009FC3"/>
                </a:solidFill>
                <a:latin typeface="Roboto"/>
                <a:ea typeface="Roboto"/>
                <a:cs typeface="Roboto"/>
              </a:rPr>
              <a:t>by April 20</a:t>
            </a:r>
            <a:endParaRPr lang="en-US"/>
          </a:p>
          <a:p>
            <a:pPr marL="342900" indent="-342900">
              <a:buChar char="•"/>
            </a:pPr>
            <a:r>
              <a:rPr lang="en-US" sz="2400">
                <a:solidFill>
                  <a:srgbClr val="000000"/>
                </a:solidFill>
                <a:latin typeface="Roboto"/>
                <a:ea typeface="Roboto"/>
                <a:cs typeface="Roboto"/>
              </a:rPr>
              <a:t>We want to know what published AFHS work your system is already doing!</a:t>
            </a:r>
          </a:p>
          <a:p>
            <a:pPr marL="342900" indent="-342900">
              <a:buChar char="•"/>
            </a:pPr>
            <a:r>
              <a:rPr lang="en-US" sz="2400">
                <a:solidFill>
                  <a:srgbClr val="000000"/>
                </a:solidFill>
                <a:latin typeface="Roboto"/>
                <a:ea typeface="Roboto"/>
                <a:cs typeface="Roboto"/>
              </a:rPr>
              <a:t>Resource for participants to learn from peers</a:t>
            </a:r>
          </a:p>
          <a:p>
            <a:pPr marL="342900" indent="-342900">
              <a:buChar char="•"/>
            </a:pPr>
            <a:r>
              <a:rPr lang="en-US" sz="2400">
                <a:solidFill>
                  <a:srgbClr val="000000"/>
                </a:solidFill>
                <a:latin typeface="Roboto"/>
                <a:ea typeface="Roboto"/>
                <a:cs typeface="Roboto"/>
              </a:rPr>
              <a:t>Bibliography can be updated throughout the Collaborative to reflect current publications</a:t>
            </a:r>
          </a:p>
        </p:txBody>
      </p:sp>
    </p:spTree>
    <p:extLst>
      <p:ext uri="{BB962C8B-B14F-4D97-AF65-F5344CB8AC3E}">
        <p14:creationId xmlns:p14="http://schemas.microsoft.com/office/powerpoint/2010/main" val="863801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5A9FC-D5E2-BBC5-16C8-EA4CF08ABA89}"/>
              </a:ext>
            </a:extLst>
          </p:cNvPr>
          <p:cNvSpPr>
            <a:spLocks noGrp="1"/>
          </p:cNvSpPr>
          <p:nvPr>
            <p:ph sz="half" idx="1"/>
          </p:nvPr>
        </p:nvSpPr>
        <p:spPr>
          <a:xfrm>
            <a:off x="132032" y="1586789"/>
            <a:ext cx="5895377" cy="4351338"/>
          </a:xfrm>
        </p:spPr>
        <p:txBody>
          <a:bodyPr vert="horz" lIns="91440" tIns="45720" rIns="91440" bIns="45720" rtlCol="0" anchor="t">
            <a:noAutofit/>
          </a:bodyPr>
          <a:lstStyle/>
          <a:p>
            <a:pPr marL="342900" indent="-228600">
              <a:lnSpc>
                <a:spcPct val="100000"/>
              </a:lnSpc>
              <a:buFont typeface="Arial" panose="020B0604020202020204" pitchFamily="34" charset="0"/>
              <a:buChar char="•"/>
            </a:pPr>
            <a:r>
              <a:rPr lang="en-US" sz="2000">
                <a:solidFill>
                  <a:srgbClr val="000000"/>
                </a:solidFill>
                <a:latin typeface="Roboto"/>
                <a:ea typeface="Roboto"/>
                <a:cs typeface="Roboto"/>
              </a:rPr>
              <a:t>Regular connections of 4Ms spread team will be critical for success </a:t>
            </a:r>
            <a:endParaRPr lang="en-US"/>
          </a:p>
          <a:p>
            <a:pPr marL="114300">
              <a:lnSpc>
                <a:spcPct val="100000"/>
              </a:lnSpc>
            </a:pPr>
            <a:endParaRPr lang="en-US" sz="2000">
              <a:solidFill>
                <a:srgbClr val="000000"/>
              </a:solidFill>
              <a:latin typeface="Roboto"/>
              <a:ea typeface="Roboto"/>
              <a:cs typeface="Roboto"/>
            </a:endParaRPr>
          </a:p>
          <a:p>
            <a:pPr marL="342900" indent="-228600">
              <a:lnSpc>
                <a:spcPct val="100000"/>
              </a:lnSpc>
              <a:buFont typeface="Arial" panose="020B0604020202020204" pitchFamily="34" charset="0"/>
              <a:buChar char="•"/>
            </a:pPr>
            <a:r>
              <a:rPr lang="en-US" sz="2000">
                <a:solidFill>
                  <a:srgbClr val="000000"/>
                </a:solidFill>
                <a:latin typeface="Roboto"/>
                <a:ea typeface="Roboto"/>
                <a:cs typeface="Roboto"/>
              </a:rPr>
              <a:t>If possible, consider shorter weekly touchpoints (huddles)</a:t>
            </a:r>
          </a:p>
          <a:p>
            <a:pPr marL="114300">
              <a:lnSpc>
                <a:spcPct val="100000"/>
              </a:lnSpc>
            </a:pPr>
            <a:endParaRPr lang="en-US" sz="2000">
              <a:solidFill>
                <a:srgbClr val="000000"/>
              </a:solidFill>
              <a:latin typeface="Roboto"/>
              <a:ea typeface="Roboto"/>
              <a:cs typeface="Roboto"/>
            </a:endParaRPr>
          </a:p>
          <a:p>
            <a:pPr marL="342900" indent="-228600">
              <a:lnSpc>
                <a:spcPct val="100000"/>
              </a:lnSpc>
              <a:buFont typeface="Arial" panose="020B0604020202020204" pitchFamily="34" charset="0"/>
              <a:buChar char="•"/>
            </a:pPr>
            <a:r>
              <a:rPr lang="en-US" sz="2000">
                <a:solidFill>
                  <a:srgbClr val="000000"/>
                </a:solidFill>
                <a:latin typeface="Roboto"/>
                <a:ea typeface="Roboto"/>
                <a:cs typeface="Roboto"/>
              </a:rPr>
              <a:t>Discuss how you will formally announce your participation in the Collaborative with the rest of your organization</a:t>
            </a:r>
          </a:p>
          <a:p>
            <a:pPr marL="114300">
              <a:lnSpc>
                <a:spcPct val="100000"/>
              </a:lnSpc>
            </a:pPr>
            <a:endParaRPr lang="en-US" sz="2000">
              <a:solidFill>
                <a:srgbClr val="000000"/>
              </a:solidFill>
              <a:latin typeface="Roboto"/>
              <a:ea typeface="Roboto"/>
              <a:cs typeface="Roboto"/>
            </a:endParaRPr>
          </a:p>
          <a:p>
            <a:pPr marL="342900" indent="-228600">
              <a:lnSpc>
                <a:spcPct val="100000"/>
              </a:lnSpc>
              <a:buFont typeface="Arial" panose="020B0604020202020204" pitchFamily="34" charset="0"/>
              <a:buChar char="•"/>
            </a:pPr>
            <a:r>
              <a:rPr lang="en-US" sz="2000">
                <a:solidFill>
                  <a:srgbClr val="000000"/>
                </a:solidFill>
                <a:latin typeface="Roboto"/>
                <a:ea typeface="Roboto"/>
                <a:cs typeface="Roboto"/>
              </a:rPr>
              <a:t>Consider what additional touchpoints are needed with the wider organization involved in 4Ms related activities </a:t>
            </a:r>
          </a:p>
          <a:p>
            <a:pPr indent="-228600">
              <a:lnSpc>
                <a:spcPct val="140000"/>
              </a:lnSpc>
              <a:buFont typeface="Arial" panose="020B0604020202020204" pitchFamily="34" charset="0"/>
              <a:buChar char="•"/>
            </a:pPr>
            <a:endParaRPr lang="en-US" sz="1700"/>
          </a:p>
        </p:txBody>
      </p:sp>
      <p:pic>
        <p:nvPicPr>
          <p:cNvPr id="4" name="Picture 3" descr="Two colleagues planning on board with sticky notes">
            <a:extLst>
              <a:ext uri="{FF2B5EF4-FFF2-40B4-BE49-F238E27FC236}">
                <a16:creationId xmlns:a16="http://schemas.microsoft.com/office/drawing/2014/main" id="{A87DB6CC-53D6-6D4E-1F68-DECFC6BCB0FE}"/>
              </a:ext>
            </a:extLst>
          </p:cNvPr>
          <p:cNvPicPr>
            <a:picLocks noChangeAspect="1"/>
          </p:cNvPicPr>
          <p:nvPr/>
        </p:nvPicPr>
        <p:blipFill rotWithShape="1">
          <a:blip r:embed="rId3"/>
          <a:srcRect r="17240" b="-1"/>
          <a:stretch/>
        </p:blipFill>
        <p:spPr>
          <a:xfrm>
            <a:off x="6172200" y="1825625"/>
            <a:ext cx="5394960" cy="4351338"/>
          </a:xfrm>
          <a:prstGeom prst="rect">
            <a:avLst/>
          </a:prstGeom>
          <a:noFill/>
        </p:spPr>
      </p:pic>
      <p:sp>
        <p:nvSpPr>
          <p:cNvPr id="2" name="Title 1">
            <a:extLst>
              <a:ext uri="{FF2B5EF4-FFF2-40B4-BE49-F238E27FC236}">
                <a16:creationId xmlns:a16="http://schemas.microsoft.com/office/drawing/2014/main" id="{5FA69134-39A9-5AF8-3555-237882CC3934}"/>
              </a:ext>
            </a:extLst>
          </p:cNvPr>
          <p:cNvSpPr>
            <a:spLocks noGrp="1"/>
          </p:cNvSpPr>
          <p:nvPr>
            <p:ph type="title"/>
          </p:nvPr>
        </p:nvSpPr>
        <p:spPr>
          <a:xfrm>
            <a:off x="510212" y="576197"/>
            <a:ext cx="11042834" cy="1114491"/>
          </a:xfrm>
        </p:spPr>
        <p:txBody>
          <a:bodyPr vert="horz" lIns="91440" tIns="45720" rIns="91440" bIns="45720" rtlCol="0" anchor="t">
            <a:normAutofit/>
          </a:bodyPr>
          <a:lstStyle/>
          <a:p>
            <a:r>
              <a:rPr lang="en-US"/>
              <a:t>Start (or continue!) Team Huddles</a:t>
            </a:r>
          </a:p>
        </p:txBody>
      </p:sp>
    </p:spTree>
    <p:extLst>
      <p:ext uri="{BB962C8B-B14F-4D97-AF65-F5344CB8AC3E}">
        <p14:creationId xmlns:p14="http://schemas.microsoft.com/office/powerpoint/2010/main" val="210394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9596-7AFD-415B-DCBE-BADE3C495157}"/>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Collaborative Communication Strategy</a:t>
            </a:r>
            <a:endParaRPr lang="en-US"/>
          </a:p>
        </p:txBody>
      </p:sp>
      <p:pic>
        <p:nvPicPr>
          <p:cNvPr id="12" name="Content Placeholder 11" descr="News Headlines Newsletter · Free vector graphic on Pixabay">
            <a:extLst>
              <a:ext uri="{FF2B5EF4-FFF2-40B4-BE49-F238E27FC236}">
                <a16:creationId xmlns:a16="http://schemas.microsoft.com/office/drawing/2014/main" id="{178F34D1-679A-694D-F9D9-7AD1C250F709}"/>
              </a:ext>
            </a:extLst>
          </p:cNvPr>
          <p:cNvPicPr>
            <a:picLocks noGrp="1" noChangeAspect="1"/>
          </p:cNvPicPr>
          <p:nvPr>
            <p:ph idx="1"/>
          </p:nvPr>
        </p:nvPicPr>
        <p:blipFill>
          <a:blip r:embed="rId3"/>
          <a:stretch>
            <a:fillRect/>
          </a:stretch>
        </p:blipFill>
        <p:spPr>
          <a:xfrm>
            <a:off x="8965976" y="3772906"/>
            <a:ext cx="3093493" cy="1935282"/>
          </a:xfrm>
        </p:spPr>
      </p:pic>
      <p:pic>
        <p:nvPicPr>
          <p:cNvPr id="17" name="Picture 16">
            <a:extLst>
              <a:ext uri="{FF2B5EF4-FFF2-40B4-BE49-F238E27FC236}">
                <a16:creationId xmlns:a16="http://schemas.microsoft.com/office/drawing/2014/main" id="{EF6A1248-59F4-5F5D-6837-89059EA61E3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99777" y="5448866"/>
            <a:ext cx="1328383" cy="1305637"/>
          </a:xfrm>
          <a:prstGeom prst="rect">
            <a:avLst/>
          </a:prstGeom>
        </p:spPr>
      </p:pic>
      <p:sp>
        <p:nvSpPr>
          <p:cNvPr id="5" name="TextBox 4">
            <a:extLst>
              <a:ext uri="{FF2B5EF4-FFF2-40B4-BE49-F238E27FC236}">
                <a16:creationId xmlns:a16="http://schemas.microsoft.com/office/drawing/2014/main" id="{60B49662-B4D9-B1A8-34BD-642F64D1FE6B}"/>
              </a:ext>
            </a:extLst>
          </p:cNvPr>
          <p:cNvSpPr txBox="1"/>
          <p:nvPr/>
        </p:nvSpPr>
        <p:spPr>
          <a:xfrm>
            <a:off x="630498" y="1629675"/>
            <a:ext cx="754266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Roboto"/>
                <a:cs typeface="Roboto"/>
              </a:rPr>
              <a:t>IHI communications department creating a press release template for systems</a:t>
            </a:r>
          </a:p>
          <a:p>
            <a:endParaRPr lang="en-US" sz="2400">
              <a:ea typeface="Roboto"/>
              <a:cs typeface="Roboto"/>
            </a:endParaRPr>
          </a:p>
          <a:p>
            <a:pPr marL="285750" indent="-285750">
              <a:buFont typeface="Arial"/>
              <a:buChar char="•"/>
            </a:pPr>
            <a:r>
              <a:rPr lang="en-US" sz="2400">
                <a:ea typeface="Roboto"/>
                <a:cs typeface="Roboto"/>
              </a:rPr>
              <a:t>Ready in April</a:t>
            </a:r>
          </a:p>
          <a:p>
            <a:pPr marL="285750" indent="-285750">
              <a:buFont typeface="Arial"/>
              <a:buChar char="•"/>
            </a:pPr>
            <a:endParaRPr lang="en-US" sz="2400">
              <a:ea typeface="Roboto"/>
              <a:cs typeface="Roboto"/>
            </a:endParaRPr>
          </a:p>
          <a:p>
            <a:pPr marL="285750" indent="-285750">
              <a:buFont typeface="Arial"/>
              <a:buChar char="•"/>
            </a:pPr>
            <a:r>
              <a:rPr lang="en-US" sz="2400">
                <a:ea typeface="Roboto"/>
                <a:cs typeface="Roboto"/>
              </a:rPr>
              <a:t>IHI will issue the first press release. Systems can then link back to this in their own releases</a:t>
            </a:r>
          </a:p>
          <a:p>
            <a:pPr marL="285750" indent="-285750">
              <a:buFont typeface="Arial"/>
              <a:buChar char="•"/>
            </a:pPr>
            <a:endParaRPr lang="en-US" sz="2400">
              <a:ea typeface="Roboto"/>
              <a:cs typeface="Roboto"/>
            </a:endParaRPr>
          </a:p>
          <a:p>
            <a:pPr marL="285750" indent="-285750">
              <a:buFont typeface="Arial"/>
              <a:buChar char="•"/>
            </a:pPr>
            <a:r>
              <a:rPr lang="en-US" sz="2400">
                <a:ea typeface="Roboto"/>
                <a:cs typeface="Roboto"/>
              </a:rPr>
              <a:t>Begin to consider your internal communications strategy by using the IHI slide template sent via email</a:t>
            </a:r>
          </a:p>
          <a:p>
            <a:pPr marL="285750" indent="-285750">
              <a:buFont typeface="Arial"/>
              <a:buChar char="•"/>
            </a:pPr>
            <a:endParaRPr lang="en-US" sz="2400">
              <a:ea typeface="Roboto"/>
              <a:cs typeface="Roboto"/>
            </a:endParaRPr>
          </a:p>
          <a:p>
            <a:pPr marL="285750" indent="-285750">
              <a:buFont typeface="Arial"/>
              <a:buChar char="•"/>
            </a:pPr>
            <a:endParaRPr lang="en-US" sz="2400">
              <a:ea typeface="Roboto"/>
              <a:cs typeface="Roboto"/>
            </a:endParaRPr>
          </a:p>
        </p:txBody>
      </p:sp>
    </p:spTree>
    <p:extLst>
      <p:ext uri="{BB962C8B-B14F-4D97-AF65-F5344CB8AC3E}">
        <p14:creationId xmlns:p14="http://schemas.microsoft.com/office/powerpoint/2010/main" val="101866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A004-8081-D2FA-E7ED-7C8A4F960762}"/>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Collaborative Measurement </a:t>
            </a:r>
            <a:endParaRPr lang="en-CA">
              <a:cs typeface="Roboto Medium"/>
            </a:endParaRPr>
          </a:p>
        </p:txBody>
      </p:sp>
      <p:graphicFrame>
        <p:nvGraphicFramePr>
          <p:cNvPr id="5" name="Content Placeholder 2">
            <a:extLst>
              <a:ext uri="{FF2B5EF4-FFF2-40B4-BE49-F238E27FC236}">
                <a16:creationId xmlns:a16="http://schemas.microsoft.com/office/drawing/2014/main" id="{F6A78CB4-87FB-262D-7BE0-A26C7DE04AE0}"/>
              </a:ext>
            </a:extLst>
          </p:cNvPr>
          <p:cNvGraphicFramePr>
            <a:graphicFrameLocks noGrp="1"/>
          </p:cNvGraphicFramePr>
          <p:nvPr>
            <p:ph idx="1"/>
            <p:extLst>
              <p:ext uri="{D42A27DB-BD31-4B8C-83A1-F6EECF244321}">
                <p14:modId xmlns:p14="http://schemas.microsoft.com/office/powerpoint/2010/main" val="3525917082"/>
              </p:ext>
            </p:extLst>
          </p:nvPr>
        </p:nvGraphicFramePr>
        <p:xfrm>
          <a:off x="509588" y="1825625"/>
          <a:ext cx="110442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58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57FD-50CD-49CB-5BE2-330108F036B5}"/>
              </a:ext>
            </a:extLst>
          </p:cNvPr>
          <p:cNvSpPr>
            <a:spLocks noGrp="1"/>
          </p:cNvSpPr>
          <p:nvPr>
            <p:ph type="ctrTitle"/>
          </p:nvPr>
        </p:nvSpPr>
        <p:spPr/>
        <p:txBody>
          <a:bodyPr lIns="91440" tIns="45720" rIns="91440" bIns="45720" anchor="t">
            <a:noAutofit/>
          </a:bodyPr>
          <a:lstStyle/>
          <a:p>
            <a:r>
              <a:rPr lang="en-US">
                <a:latin typeface="Roboto Medium"/>
                <a:ea typeface="Roboto Medium"/>
                <a:cs typeface="Roboto Medium"/>
              </a:rPr>
              <a:t>Learning Session #1 and Wrap-up</a:t>
            </a:r>
            <a:endParaRPr lang="en-US"/>
          </a:p>
        </p:txBody>
      </p:sp>
    </p:spTree>
    <p:extLst>
      <p:ext uri="{BB962C8B-B14F-4D97-AF65-F5344CB8AC3E}">
        <p14:creationId xmlns:p14="http://schemas.microsoft.com/office/powerpoint/2010/main" val="460722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686A-9B97-9EB1-1E4B-AD23F2A6CD3C}"/>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What to bring to Learning Session One</a:t>
            </a:r>
            <a:endParaRPr lang="en-US"/>
          </a:p>
        </p:txBody>
      </p:sp>
      <p:sp>
        <p:nvSpPr>
          <p:cNvPr id="3" name="Content Placeholder 2">
            <a:extLst>
              <a:ext uri="{FF2B5EF4-FFF2-40B4-BE49-F238E27FC236}">
                <a16:creationId xmlns:a16="http://schemas.microsoft.com/office/drawing/2014/main" id="{1EBB69A1-19CE-3A52-651D-A36D503D992F}"/>
              </a:ext>
            </a:extLst>
          </p:cNvPr>
          <p:cNvSpPr>
            <a:spLocks noGrp="1"/>
          </p:cNvSpPr>
          <p:nvPr>
            <p:ph idx="1"/>
          </p:nvPr>
        </p:nvSpPr>
        <p:spPr>
          <a:xfrm>
            <a:off x="510212" y="1825625"/>
            <a:ext cx="4817438" cy="4351338"/>
          </a:xfrm>
        </p:spPr>
        <p:txBody>
          <a:bodyPr lIns="91440" tIns="45720" rIns="91440" bIns="45720" anchor="t"/>
          <a:lstStyle/>
          <a:p>
            <a:pPr marL="342900" indent="-342900">
              <a:buChar char="•"/>
            </a:pPr>
            <a:r>
              <a:rPr lang="en-US">
                <a:latin typeface="Roboto"/>
                <a:ea typeface="Roboto"/>
                <a:cs typeface="Roboto"/>
              </a:rPr>
              <a:t>Data</a:t>
            </a:r>
          </a:p>
          <a:p>
            <a:pPr marL="1028700" lvl="1" indent="-342900">
              <a:buFont typeface="Courier New" panose="020B0604020202020204" pitchFamily="34" charset="0"/>
              <a:buChar char="o"/>
            </a:pPr>
            <a:r>
              <a:rPr lang="en-US">
                <a:latin typeface="Roboto"/>
                <a:ea typeface="Roboto"/>
                <a:cs typeface="Roboto"/>
              </a:rPr>
              <a:t>See details in participant pre-work packet </a:t>
            </a:r>
          </a:p>
          <a:p>
            <a:pPr marL="1028700" lvl="1" indent="-342900">
              <a:buFont typeface="Courier New" panose="020B0604020202020204" pitchFamily="34" charset="0"/>
              <a:buChar char="o"/>
            </a:pPr>
            <a:endParaRPr lang="en-US">
              <a:latin typeface="Roboto"/>
              <a:ea typeface="Roboto"/>
              <a:cs typeface="Roboto"/>
            </a:endParaRPr>
          </a:p>
          <a:p>
            <a:pPr marL="342900" indent="-342900">
              <a:lnSpc>
                <a:spcPct val="100000"/>
              </a:lnSpc>
              <a:buFont typeface="Arial" panose="020B0604020202020204" pitchFamily="34" charset="0"/>
              <a:buChar char="•"/>
            </a:pPr>
            <a:r>
              <a:rPr lang="en-US">
                <a:latin typeface="Roboto"/>
                <a:ea typeface="Roboto"/>
                <a:cs typeface="Roboto"/>
              </a:rPr>
              <a:t>Physical copy of System Storyboard slides </a:t>
            </a:r>
          </a:p>
          <a:p>
            <a:pPr marL="342900" indent="-342900">
              <a:lnSpc>
                <a:spcPct val="100000"/>
              </a:lnSpc>
              <a:buFont typeface="Arial" panose="020B0604020202020204" pitchFamily="34" charset="0"/>
              <a:buChar char="•"/>
            </a:pPr>
            <a:endParaRPr lang="en-US">
              <a:latin typeface="Roboto"/>
              <a:ea typeface="Roboto"/>
              <a:cs typeface="Roboto"/>
            </a:endParaRPr>
          </a:p>
          <a:p>
            <a:pPr marL="342900" indent="-342900">
              <a:lnSpc>
                <a:spcPct val="100000"/>
              </a:lnSpc>
              <a:buFont typeface="Arial" panose="020B0604020202020204" pitchFamily="34" charset="0"/>
              <a:buChar char="•"/>
            </a:pPr>
            <a:r>
              <a:rPr lang="en-US">
                <a:latin typeface="Roboto"/>
                <a:ea typeface="Roboto"/>
                <a:cs typeface="Roboto"/>
              </a:rPr>
              <a:t>Remember to register for the All-Participant Call Series!</a:t>
            </a:r>
          </a:p>
          <a:p>
            <a:pPr marL="342900" indent="-342900">
              <a:buFont typeface="Arial" panose="020B0604020202020204" pitchFamily="34" charset="0"/>
              <a:buChar char="•"/>
            </a:pPr>
            <a:endParaRPr lang="en-US">
              <a:latin typeface="Roboto"/>
              <a:ea typeface="Roboto"/>
              <a:cs typeface="Roboto"/>
            </a:endParaRPr>
          </a:p>
          <a:p>
            <a:pPr marL="1028700" lvl="1" indent="-342900">
              <a:buFont typeface="Courier New" panose="020B0604020202020204" pitchFamily="34" charset="0"/>
              <a:buChar char="o"/>
            </a:pPr>
            <a:endParaRPr lang="en-US">
              <a:latin typeface="Roboto"/>
              <a:ea typeface="Roboto"/>
              <a:cs typeface="Roboto"/>
            </a:endParaRPr>
          </a:p>
        </p:txBody>
      </p:sp>
      <p:pic>
        <p:nvPicPr>
          <p:cNvPr id="4" name="Picture 3" descr="A bridge over water with boats and a city in the background&#10;&#10;Description automatically generated">
            <a:extLst>
              <a:ext uri="{FF2B5EF4-FFF2-40B4-BE49-F238E27FC236}">
                <a16:creationId xmlns:a16="http://schemas.microsoft.com/office/drawing/2014/main" id="{C8CC3384-4D1B-4042-A0F9-E744E2991A4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65418" y="4255398"/>
            <a:ext cx="3404455" cy="2268362"/>
          </a:xfrm>
          <a:prstGeom prst="rect">
            <a:avLst/>
          </a:prstGeom>
        </p:spPr>
      </p:pic>
      <p:pic>
        <p:nvPicPr>
          <p:cNvPr id="13" name="Picture 12" descr="A tall glass building with a blue sky&#10;&#10;Description automatically generated">
            <a:extLst>
              <a:ext uri="{FF2B5EF4-FFF2-40B4-BE49-F238E27FC236}">
                <a16:creationId xmlns:a16="http://schemas.microsoft.com/office/drawing/2014/main" id="{5EE77C50-3CBE-DA65-4ED5-E0C31B73BD57}"/>
              </a:ext>
            </a:extLst>
          </p:cNvPr>
          <p:cNvPicPr>
            <a:picLocks noChangeAspect="1"/>
          </p:cNvPicPr>
          <p:nvPr/>
        </p:nvPicPr>
        <p:blipFill>
          <a:blip r:embed="rId5"/>
          <a:stretch>
            <a:fillRect/>
          </a:stretch>
        </p:blipFill>
        <p:spPr>
          <a:xfrm>
            <a:off x="9709009" y="2409513"/>
            <a:ext cx="1888793" cy="2882947"/>
          </a:xfrm>
          <a:prstGeom prst="rect">
            <a:avLst/>
          </a:prstGeom>
        </p:spPr>
      </p:pic>
      <p:sp>
        <p:nvSpPr>
          <p:cNvPr id="15" name="TextBox 14">
            <a:extLst>
              <a:ext uri="{FF2B5EF4-FFF2-40B4-BE49-F238E27FC236}">
                <a16:creationId xmlns:a16="http://schemas.microsoft.com/office/drawing/2014/main" id="{0D6D6C89-78B8-9639-48EF-90D2882B1530}"/>
              </a:ext>
            </a:extLst>
          </p:cNvPr>
          <p:cNvSpPr txBox="1"/>
          <p:nvPr/>
        </p:nvSpPr>
        <p:spPr>
          <a:xfrm>
            <a:off x="10011363" y="5494296"/>
            <a:ext cx="188793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Roboto"/>
                <a:cs typeface="Roboto"/>
              </a:rPr>
              <a:t>53 State Street</a:t>
            </a:r>
          </a:p>
        </p:txBody>
      </p:sp>
      <p:pic>
        <p:nvPicPr>
          <p:cNvPr id="5" name="Picture 4" descr="Boston Celtics Basketball - Celtics News, Scores, Stats, Rumors &amp; More ...">
            <a:extLst>
              <a:ext uri="{FF2B5EF4-FFF2-40B4-BE49-F238E27FC236}">
                <a16:creationId xmlns:a16="http://schemas.microsoft.com/office/drawing/2014/main" id="{31C3991F-EE42-C237-004E-DE8565D9A31F}"/>
              </a:ext>
            </a:extLst>
          </p:cNvPr>
          <p:cNvPicPr>
            <a:picLocks noChangeAspect="1"/>
          </p:cNvPicPr>
          <p:nvPr/>
        </p:nvPicPr>
        <p:blipFill>
          <a:blip r:embed="rId6"/>
          <a:stretch>
            <a:fillRect/>
          </a:stretch>
        </p:blipFill>
        <p:spPr>
          <a:xfrm>
            <a:off x="9611411" y="148867"/>
            <a:ext cx="2096219" cy="2096219"/>
          </a:xfrm>
          <a:prstGeom prst="rect">
            <a:avLst/>
          </a:prstGeom>
        </p:spPr>
      </p:pic>
    </p:spTree>
    <p:extLst>
      <p:ext uri="{BB962C8B-B14F-4D97-AF65-F5344CB8AC3E}">
        <p14:creationId xmlns:p14="http://schemas.microsoft.com/office/powerpoint/2010/main" val="367409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Graphical user interface, application&#10;&#10;Description automatically generated">
            <a:extLst>
              <a:ext uri="{FF2B5EF4-FFF2-40B4-BE49-F238E27FC236}">
                <a16:creationId xmlns:a16="http://schemas.microsoft.com/office/drawing/2014/main" id="{7051708F-8F8C-439B-BCB1-57CE025A6433}"/>
              </a:ext>
            </a:extLst>
          </p:cNvPr>
          <p:cNvPicPr>
            <a:picLocks noChangeAspect="1"/>
          </p:cNvPicPr>
          <p:nvPr/>
        </p:nvPicPr>
        <p:blipFill rotWithShape="1">
          <a:blip r:embed="rId3"/>
          <a:srcRect t="602" r="14350" b="1807"/>
          <a:stretch/>
        </p:blipFill>
        <p:spPr>
          <a:xfrm>
            <a:off x="509660" y="4476502"/>
            <a:ext cx="6298673" cy="1805975"/>
          </a:xfrm>
          <a:prstGeom prst="rect">
            <a:avLst/>
          </a:prstGeom>
          <a:ln>
            <a:noFill/>
          </a:ln>
          <a:effectLst>
            <a:outerShdw blurRad="292100" dist="139700" dir="2700000" algn="tl" rotWithShape="0">
              <a:srgbClr val="333333">
                <a:alpha val="65000"/>
              </a:srgbClr>
            </a:outerShdw>
          </a:effectLst>
        </p:spPr>
      </p:pic>
      <p:pic>
        <p:nvPicPr>
          <p:cNvPr id="16" name="Picture 16" descr="Graphical user interface, application&#10;&#10;Description automatically generated">
            <a:extLst>
              <a:ext uri="{FF2B5EF4-FFF2-40B4-BE49-F238E27FC236}">
                <a16:creationId xmlns:a16="http://schemas.microsoft.com/office/drawing/2014/main" id="{CC19D63F-7B4C-4D26-84D1-783753B38FA3}"/>
              </a:ext>
            </a:extLst>
          </p:cNvPr>
          <p:cNvPicPr>
            <a:picLocks noChangeAspect="1"/>
          </p:cNvPicPr>
          <p:nvPr/>
        </p:nvPicPr>
        <p:blipFill>
          <a:blip r:embed="rId4"/>
          <a:stretch>
            <a:fillRect/>
          </a:stretch>
        </p:blipFill>
        <p:spPr>
          <a:xfrm>
            <a:off x="8133565" y="279779"/>
            <a:ext cx="3408394" cy="5763905"/>
          </a:xfrm>
          <a:prstGeom prst="rect">
            <a:avLst/>
          </a:prstGeom>
          <a:ln>
            <a:noFill/>
          </a:ln>
          <a:effectLst>
            <a:outerShdw blurRad="292100" dist="139700" dir="2700000" algn="tl" rotWithShape="0">
              <a:srgbClr val="333333">
                <a:alpha val="65000"/>
              </a:srgbClr>
            </a:outerShdw>
          </a:effectLst>
        </p:spPr>
      </p:pic>
      <p:sp>
        <p:nvSpPr>
          <p:cNvPr id="8" name="Content Placeholder 5">
            <a:extLst>
              <a:ext uri="{FF2B5EF4-FFF2-40B4-BE49-F238E27FC236}">
                <a16:creationId xmlns:a16="http://schemas.microsoft.com/office/drawing/2014/main" id="{142AA262-163F-47DD-8865-740BA9E21C2A}"/>
              </a:ext>
            </a:extLst>
          </p:cNvPr>
          <p:cNvSpPr>
            <a:spLocks noGrp="1"/>
          </p:cNvSpPr>
          <p:nvPr>
            <p:ph idx="4294967295"/>
          </p:nvPr>
        </p:nvSpPr>
        <p:spPr>
          <a:xfrm>
            <a:off x="400890" y="986062"/>
            <a:ext cx="7699375" cy="4351338"/>
          </a:xfrm>
          <a:prstGeom prst="rect">
            <a:avLst/>
          </a:prstGeom>
        </p:spPr>
        <p:txBody>
          <a:bodyPr vert="horz" lIns="0" tIns="0" rIns="0" bIns="0" rtlCol="0" anchor="t">
            <a:noAutofit/>
          </a:bodyPr>
          <a:lstStyle/>
          <a:p>
            <a:pPr marL="0" indent="0">
              <a:buNone/>
            </a:pPr>
            <a:r>
              <a:rPr lang="en-US" sz="1800" u="sng">
                <a:latin typeface="Roboto"/>
                <a:ea typeface="Roboto"/>
                <a:cs typeface="Arial"/>
              </a:rPr>
              <a:t>Using the Chat</a:t>
            </a:r>
          </a:p>
          <a:p>
            <a:pPr marL="342900" indent="-342900">
              <a:lnSpc>
                <a:spcPct val="100000"/>
              </a:lnSpc>
              <a:buFont typeface="Arial" panose="020B0604020202020204" pitchFamily="34" charset="0"/>
              <a:buChar char="•"/>
            </a:pPr>
            <a:r>
              <a:rPr lang="en-US" sz="1800">
                <a:latin typeface="Roboto"/>
                <a:ea typeface="Roboto"/>
                <a:cs typeface="Arial"/>
              </a:rPr>
              <a:t>Introduce yourself</a:t>
            </a:r>
          </a:p>
          <a:p>
            <a:pPr marL="342900" indent="-342900">
              <a:lnSpc>
                <a:spcPct val="100000"/>
              </a:lnSpc>
              <a:buFont typeface="Arial" panose="020B0604020202020204" pitchFamily="34" charset="0"/>
              <a:buChar char="•"/>
            </a:pPr>
            <a:r>
              <a:rPr lang="en-US" sz="1800">
                <a:latin typeface="Roboto"/>
                <a:ea typeface="Roboto"/>
                <a:cs typeface="Arial"/>
              </a:rPr>
              <a:t>Ask questions</a:t>
            </a:r>
          </a:p>
          <a:p>
            <a:pPr marL="342900" indent="-342900">
              <a:lnSpc>
                <a:spcPct val="100000"/>
              </a:lnSpc>
              <a:buFont typeface="Arial" panose="020B0604020202020204" pitchFamily="34" charset="0"/>
              <a:buChar char="•"/>
            </a:pPr>
            <a:r>
              <a:rPr lang="en-US" sz="1800">
                <a:latin typeface="Roboto"/>
                <a:ea typeface="Roboto"/>
                <a:cs typeface="Arial"/>
              </a:rPr>
              <a:t>Select “</a:t>
            </a:r>
            <a:r>
              <a:rPr lang="en-US" sz="1800" b="1">
                <a:latin typeface="Roboto"/>
                <a:ea typeface="Roboto"/>
                <a:cs typeface="Arial"/>
              </a:rPr>
              <a:t>Everyone</a:t>
            </a:r>
            <a:r>
              <a:rPr lang="en-US" sz="1800">
                <a:latin typeface="Roboto"/>
                <a:ea typeface="Roboto"/>
                <a:cs typeface="Arial"/>
              </a:rPr>
              <a:t>” from the dropdown menu before sending in your questions and comments</a:t>
            </a:r>
            <a:endParaRPr lang="en-US" sz="1800">
              <a:latin typeface="+mn-ea"/>
              <a:cs typeface="Arial"/>
            </a:endParaRPr>
          </a:p>
          <a:p>
            <a:pPr marL="0" indent="0">
              <a:buNone/>
            </a:pPr>
            <a:r>
              <a:rPr lang="en-US" sz="1800" u="sng">
                <a:latin typeface="Roboto"/>
                <a:ea typeface="Roboto"/>
                <a:cs typeface="Arial"/>
              </a:rPr>
              <a:t>Using the Reactions Button</a:t>
            </a:r>
          </a:p>
          <a:p>
            <a:pPr marL="342900" indent="-342900">
              <a:lnSpc>
                <a:spcPct val="100000"/>
              </a:lnSpc>
            </a:pPr>
            <a:r>
              <a:rPr lang="en-US" sz="1800">
                <a:latin typeface="Roboto"/>
                <a:ea typeface="Roboto"/>
                <a:cs typeface="Arial"/>
              </a:rPr>
              <a:t>Click on "Reactions" at the bottom of the screen</a:t>
            </a:r>
          </a:p>
          <a:p>
            <a:pPr marL="342900" indent="-342900">
              <a:lnSpc>
                <a:spcPct val="100000"/>
              </a:lnSpc>
            </a:pPr>
            <a:r>
              <a:rPr lang="en-US" sz="1800">
                <a:latin typeface="Roboto"/>
                <a:ea typeface="Roboto"/>
                <a:cs typeface="Arial"/>
              </a:rPr>
              <a:t>Raise your hand if you would like to speak up</a:t>
            </a:r>
          </a:p>
        </p:txBody>
      </p:sp>
      <p:sp>
        <p:nvSpPr>
          <p:cNvPr id="2" name="Title 1">
            <a:extLst>
              <a:ext uri="{FF2B5EF4-FFF2-40B4-BE49-F238E27FC236}">
                <a16:creationId xmlns:a16="http://schemas.microsoft.com/office/drawing/2014/main" id="{651E632B-5183-48ED-95A2-C6078FB5F060}"/>
              </a:ext>
            </a:extLst>
          </p:cNvPr>
          <p:cNvSpPr>
            <a:spLocks noGrp="1"/>
          </p:cNvSpPr>
          <p:nvPr>
            <p:ph type="title" idx="4294967295"/>
          </p:nvPr>
        </p:nvSpPr>
        <p:spPr>
          <a:xfrm>
            <a:off x="636588" y="354013"/>
            <a:ext cx="11555412" cy="1336675"/>
          </a:xfrm>
          <a:prstGeom prst="rect">
            <a:avLst/>
          </a:prstGeom>
        </p:spPr>
        <p:txBody>
          <a:bodyPr lIns="91440" tIns="45720" rIns="91440" bIns="45720" anchor="t">
            <a:noAutofit/>
          </a:bodyPr>
          <a:lstStyle/>
          <a:p>
            <a:r>
              <a:rPr lang="en-US" sz="3200">
                <a:solidFill>
                  <a:schemeClr val="accent1"/>
                </a:solidFill>
                <a:latin typeface="Roboto Medium"/>
                <a:ea typeface="Roboto Medium"/>
                <a:cs typeface="Arial"/>
              </a:rPr>
              <a:t>Participating in Today’s Discussion</a:t>
            </a:r>
          </a:p>
        </p:txBody>
      </p:sp>
      <p:sp>
        <p:nvSpPr>
          <p:cNvPr id="6" name="Rectangle 5">
            <a:extLst>
              <a:ext uri="{FF2B5EF4-FFF2-40B4-BE49-F238E27FC236}">
                <a16:creationId xmlns:a16="http://schemas.microsoft.com/office/drawing/2014/main" id="{79CFA2AB-304C-1E36-8B4A-C747B14EE780}"/>
              </a:ext>
            </a:extLst>
          </p:cNvPr>
          <p:cNvSpPr/>
          <p:nvPr/>
        </p:nvSpPr>
        <p:spPr>
          <a:xfrm>
            <a:off x="4285399" y="5741157"/>
            <a:ext cx="1767385" cy="914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7" name="Rectangle 6">
            <a:extLst>
              <a:ext uri="{FF2B5EF4-FFF2-40B4-BE49-F238E27FC236}">
                <a16:creationId xmlns:a16="http://schemas.microsoft.com/office/drawing/2014/main" id="{74D1B84C-E1F5-1D16-F143-B713508BA8E6}"/>
              </a:ext>
            </a:extLst>
          </p:cNvPr>
          <p:cNvSpPr/>
          <p:nvPr/>
        </p:nvSpPr>
        <p:spPr>
          <a:xfrm>
            <a:off x="8066966" y="5047394"/>
            <a:ext cx="1346580" cy="66419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1985035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0EDC-265B-A9BF-9AC7-05CF2F162E13}"/>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IHI Forum </a:t>
            </a:r>
            <a:endParaRPr lang="en-US"/>
          </a:p>
        </p:txBody>
      </p:sp>
      <p:pic>
        <p:nvPicPr>
          <p:cNvPr id="3" name="Content Placeholder 2" descr="World Center Marriott">
            <a:extLst>
              <a:ext uri="{FF2B5EF4-FFF2-40B4-BE49-F238E27FC236}">
                <a16:creationId xmlns:a16="http://schemas.microsoft.com/office/drawing/2014/main" id="{8E6FFBE2-EFAF-ABE1-3FB5-BD87B213CD78}"/>
              </a:ext>
            </a:extLst>
          </p:cNvPr>
          <p:cNvPicPr>
            <a:picLocks noGrp="1" noChangeAspect="1"/>
          </p:cNvPicPr>
          <p:nvPr>
            <p:ph idx="1"/>
          </p:nvPr>
        </p:nvPicPr>
        <p:blipFill rotWithShape="1">
          <a:blip r:embed="rId3"/>
          <a:srcRect l="4456" t="-103" r="2004" b="4156"/>
          <a:stretch/>
        </p:blipFill>
        <p:spPr>
          <a:xfrm>
            <a:off x="7052935" y="1503467"/>
            <a:ext cx="4850276" cy="2879838"/>
          </a:xfrm>
        </p:spPr>
      </p:pic>
      <p:sp>
        <p:nvSpPr>
          <p:cNvPr id="5" name="TextBox 4">
            <a:extLst>
              <a:ext uri="{FF2B5EF4-FFF2-40B4-BE49-F238E27FC236}">
                <a16:creationId xmlns:a16="http://schemas.microsoft.com/office/drawing/2014/main" id="{666FB197-F627-32FD-135C-B4B79E3C558A}"/>
              </a:ext>
            </a:extLst>
          </p:cNvPr>
          <p:cNvSpPr txBox="1"/>
          <p:nvPr/>
        </p:nvSpPr>
        <p:spPr>
          <a:xfrm>
            <a:off x="8595933" y="4595074"/>
            <a:ext cx="20016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Roboto"/>
                <a:cs typeface="Roboto"/>
              </a:rPr>
              <a:t>World Center Marriott</a:t>
            </a:r>
          </a:p>
        </p:txBody>
      </p:sp>
      <p:sp>
        <p:nvSpPr>
          <p:cNvPr id="4" name="TextBox 3">
            <a:extLst>
              <a:ext uri="{FF2B5EF4-FFF2-40B4-BE49-F238E27FC236}">
                <a16:creationId xmlns:a16="http://schemas.microsoft.com/office/drawing/2014/main" id="{F764FEBC-E2B5-1393-DF96-B210F36EFDC9}"/>
              </a:ext>
            </a:extLst>
          </p:cNvPr>
          <p:cNvSpPr txBox="1"/>
          <p:nvPr/>
        </p:nvSpPr>
        <p:spPr>
          <a:xfrm>
            <a:off x="316102" y="1691425"/>
            <a:ext cx="665489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rgbClr val="000000"/>
                </a:solidFill>
                <a:latin typeface="Roboto-Regular"/>
              </a:rPr>
              <a:t>Session Abstracts due: April 30, 2024</a:t>
            </a:r>
            <a:br>
              <a:rPr lang="en-US" sz="2200">
                <a:latin typeface="Roboto-Regular"/>
              </a:rPr>
            </a:br>
            <a:r>
              <a:rPr lang="en-US" sz="2200">
                <a:solidFill>
                  <a:srgbClr val="000000"/>
                </a:solidFill>
                <a:latin typeface="Roboto-Regular"/>
              </a:rPr>
              <a:t>Posters due: November 1, 2024</a:t>
            </a:r>
          </a:p>
          <a:p>
            <a:r>
              <a:rPr lang="en-US" sz="2200">
                <a:solidFill>
                  <a:srgbClr val="000000"/>
                </a:solidFill>
                <a:latin typeface="Roboto-Regular"/>
                <a:hlinkClick r:id="rId4">
                  <a:extLst>
                    <a:ext uri="{A12FA001-AC4F-418D-AE19-62706E023703}">
                      <ahyp:hlinkClr xmlns:ahyp="http://schemas.microsoft.com/office/drawing/2018/hyperlinkcolor" val="tx"/>
                    </a:ext>
                  </a:extLst>
                </a:hlinkClick>
              </a:rPr>
              <a:t>Submit Here</a:t>
            </a:r>
            <a:endParaRPr lang="en-US" sz="2200">
              <a:solidFill>
                <a:srgbClr val="000000"/>
              </a:solidFill>
              <a:latin typeface="Roboto-Regular"/>
            </a:endParaRPr>
          </a:p>
          <a:p>
            <a:endParaRPr lang="en-US" sz="2200">
              <a:solidFill>
                <a:srgbClr val="000000"/>
              </a:solidFill>
              <a:latin typeface="Roboto-Regular"/>
            </a:endParaRPr>
          </a:p>
          <a:p>
            <a:r>
              <a:rPr lang="en-US" sz="2200">
                <a:solidFill>
                  <a:srgbClr val="000000"/>
                </a:solidFill>
                <a:latin typeface="Roboto-Regular"/>
              </a:rPr>
              <a:t>The IHI Forum Team is looking for interactive, innovative session proposals!</a:t>
            </a:r>
          </a:p>
          <a:p>
            <a:endParaRPr lang="en-US" sz="2200">
              <a:solidFill>
                <a:srgbClr val="000000"/>
              </a:solidFill>
              <a:latin typeface="Roboto-Regular"/>
            </a:endParaRPr>
          </a:p>
          <a:p>
            <a:r>
              <a:rPr lang="en-US" sz="2200">
                <a:solidFill>
                  <a:srgbClr val="000000"/>
                </a:solidFill>
                <a:latin typeface="Roboto-Regular"/>
              </a:rPr>
              <a:t>Great dissemination opportunity: celebrate your progress and build interest in Age-Friendly Health Systems</a:t>
            </a:r>
          </a:p>
        </p:txBody>
      </p:sp>
    </p:spTree>
    <p:extLst>
      <p:ext uri="{BB962C8B-B14F-4D97-AF65-F5344CB8AC3E}">
        <p14:creationId xmlns:p14="http://schemas.microsoft.com/office/powerpoint/2010/main" val="2782404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aphic 4">
            <a:extLst>
              <a:ext uri="{FF2B5EF4-FFF2-40B4-BE49-F238E27FC236}">
                <a16:creationId xmlns:a16="http://schemas.microsoft.com/office/drawing/2014/main" id="{ED5AE761-2B0E-4FC7-819B-E476AFD796F4}"/>
              </a:ext>
            </a:extLst>
          </p:cNvPr>
          <p:cNvSpPr/>
          <p:nvPr/>
        </p:nvSpPr>
        <p:spPr>
          <a:xfrm rot="9677859">
            <a:off x="5959511" y="350589"/>
            <a:ext cx="6174850" cy="5890706"/>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009FC3">
              <a:alpha val="18824"/>
            </a:srgbClr>
          </a:solidFill>
          <a:ln w="32396" cap="flat">
            <a:noFill/>
            <a:prstDash val="solid"/>
            <a:miter/>
          </a:ln>
        </p:spPr>
        <p:txBody>
          <a:bodyPr rtlCol="0" anchor="ctr"/>
          <a:lstStyle/>
          <a:p>
            <a:pPr defTabSz="1219170"/>
            <a:endParaRPr lang="en-US">
              <a:solidFill>
                <a:srgbClr val="455660"/>
              </a:solidFill>
              <a:latin typeface="Century Gothic"/>
            </a:endParaRPr>
          </a:p>
        </p:txBody>
      </p:sp>
      <p:sp>
        <p:nvSpPr>
          <p:cNvPr id="8" name="Title 1">
            <a:extLst>
              <a:ext uri="{FF2B5EF4-FFF2-40B4-BE49-F238E27FC236}">
                <a16:creationId xmlns:a16="http://schemas.microsoft.com/office/drawing/2014/main" id="{32EE3C4A-0957-4879-BD3A-D8885050EC90}"/>
              </a:ext>
            </a:extLst>
          </p:cNvPr>
          <p:cNvSpPr txBox="1">
            <a:spLocks/>
          </p:cNvSpPr>
          <p:nvPr/>
        </p:nvSpPr>
        <p:spPr>
          <a:xfrm>
            <a:off x="243138" y="443701"/>
            <a:ext cx="6721101" cy="1323437"/>
          </a:xfrm>
          <a:prstGeom prst="rect">
            <a:avLst/>
          </a:prstGeom>
          <a:noFill/>
          <a:ln>
            <a:noFill/>
          </a:ln>
        </p:spPr>
        <p:txBody>
          <a:bodyPr vert="horz" wrap="square" lIns="91440" tIns="45719" rIns="91440" bIns="45719" rtlCol="0" anchor="b" anchorCtr="0">
            <a:spAutoFit/>
          </a:bodyPr>
          <a:lstStyle>
            <a:lvl1pPr algn="l" defTabSz="1219170" rtl="0" eaLnBrk="1" latinLnBrk="0" hangingPunct="1">
              <a:lnSpc>
                <a:spcPct val="80000"/>
              </a:lnSpc>
              <a:spcBef>
                <a:spcPct val="0"/>
              </a:spcBef>
              <a:buNone/>
              <a:defRPr sz="7200" b="0" kern="1200">
                <a:solidFill>
                  <a:schemeClr val="accent6"/>
                </a:solidFill>
                <a:latin typeface="Arial" pitchFamily="34" charset="0"/>
                <a:ea typeface="+mj-ea"/>
                <a:cs typeface="Arial" pitchFamily="34" charset="0"/>
              </a:defRPr>
            </a:lvl1pPr>
          </a:lstStyle>
          <a:p>
            <a:pPr defTabSz="1625519">
              <a:lnSpc>
                <a:spcPts val="4800"/>
              </a:lnSpc>
              <a:spcAft>
                <a:spcPts val="800"/>
              </a:spcAft>
            </a:pPr>
            <a:r>
              <a:rPr lang="en-US" sz="5000">
                <a:solidFill>
                  <a:srgbClr val="009FC3"/>
                </a:solidFill>
                <a:latin typeface="Roboto Medium"/>
                <a:ea typeface="Roboto Medium" panose="02000000000000000000" pitchFamily="2" charset="0"/>
                <a:cs typeface="Arial"/>
              </a:rPr>
              <a:t>Join IHI’s 2024 Action Community!</a:t>
            </a:r>
          </a:p>
        </p:txBody>
      </p:sp>
      <p:sp>
        <p:nvSpPr>
          <p:cNvPr id="14" name="TextBox 13">
            <a:extLst>
              <a:ext uri="{FF2B5EF4-FFF2-40B4-BE49-F238E27FC236}">
                <a16:creationId xmlns:a16="http://schemas.microsoft.com/office/drawing/2014/main" id="{54DFE60C-2E34-482F-807D-3B628CE7015C}"/>
              </a:ext>
            </a:extLst>
          </p:cNvPr>
          <p:cNvSpPr txBox="1"/>
          <p:nvPr/>
        </p:nvSpPr>
        <p:spPr>
          <a:xfrm>
            <a:off x="83951" y="6054374"/>
            <a:ext cx="9761385" cy="457818"/>
          </a:xfrm>
          <a:prstGeom prst="rect">
            <a:avLst/>
          </a:prstGeom>
          <a:noFill/>
        </p:spPr>
        <p:txBody>
          <a:bodyPr wrap="square" rtlCol="0">
            <a:spAutoFit/>
          </a:bodyPr>
          <a:lstStyle/>
          <a:p>
            <a:pPr defTabSz="1219170">
              <a:lnSpc>
                <a:spcPts val="3200"/>
              </a:lnSpc>
              <a:spcAft>
                <a:spcPts val="800"/>
              </a:spcAft>
            </a:pPr>
            <a:r>
              <a:rPr lang="en-US" i="1">
                <a:solidFill>
                  <a:srgbClr val="009FC3"/>
                </a:solidFill>
                <a:latin typeface="Roboto Medium" panose="02000000000000000000" pitchFamily="2" charset="0"/>
                <a:ea typeface="Roboto Medium" panose="02000000000000000000" pitchFamily="2" charset="0"/>
              </a:rPr>
              <a:t>There is no fee to participate	Visit ihi.org/</a:t>
            </a:r>
            <a:r>
              <a:rPr lang="en-US" i="1" err="1">
                <a:solidFill>
                  <a:srgbClr val="009FC3"/>
                </a:solidFill>
                <a:latin typeface="Roboto Medium" panose="02000000000000000000" pitchFamily="2" charset="0"/>
                <a:ea typeface="Roboto Medium" panose="02000000000000000000" pitchFamily="2" charset="0"/>
              </a:rPr>
              <a:t>agefriendly</a:t>
            </a:r>
            <a:r>
              <a:rPr lang="en-US" i="1">
                <a:solidFill>
                  <a:srgbClr val="009FC3"/>
                </a:solidFill>
                <a:latin typeface="Roboto Medium" panose="02000000000000000000" pitchFamily="2" charset="0"/>
                <a:ea typeface="Roboto Medium" panose="02000000000000000000" pitchFamily="2" charset="0"/>
              </a:rPr>
              <a:t>	</a:t>
            </a:r>
            <a:r>
              <a:rPr lang="en-US" i="1">
                <a:solidFill>
                  <a:srgbClr val="009FC3"/>
                </a:solidFill>
                <a:latin typeface="Roboto Medium" panose="02000000000000000000" pitchFamily="2" charset="0"/>
                <a:ea typeface="Roboto Medium" panose="02000000000000000000" pitchFamily="2" charset="0"/>
                <a:hlinkClick r:id="rId3"/>
              </a:rPr>
              <a:t>  </a:t>
            </a:r>
            <a:endParaRPr lang="en-US" sz="3200">
              <a:solidFill>
                <a:srgbClr val="009FC3"/>
              </a:solidFill>
              <a:latin typeface="Roboto Medium" panose="02000000000000000000" pitchFamily="2" charset="0"/>
              <a:ea typeface="Roboto Medium" panose="02000000000000000000" pitchFamily="2" charset="0"/>
            </a:endParaRPr>
          </a:p>
        </p:txBody>
      </p:sp>
      <p:sp>
        <p:nvSpPr>
          <p:cNvPr id="17" name="TextBox 16">
            <a:extLst>
              <a:ext uri="{FF2B5EF4-FFF2-40B4-BE49-F238E27FC236}">
                <a16:creationId xmlns:a16="http://schemas.microsoft.com/office/drawing/2014/main" id="{D5E0A5C0-D866-429F-BE18-1CE9BBD918AF}"/>
              </a:ext>
            </a:extLst>
          </p:cNvPr>
          <p:cNvSpPr txBox="1"/>
          <p:nvPr/>
        </p:nvSpPr>
        <p:spPr>
          <a:xfrm>
            <a:off x="83951" y="1845567"/>
            <a:ext cx="5943076" cy="3785652"/>
          </a:xfrm>
          <a:prstGeom prst="rect">
            <a:avLst/>
          </a:prstGeom>
          <a:noFill/>
        </p:spPr>
        <p:txBody>
          <a:bodyPr wrap="square">
            <a:spAutoFit/>
          </a:bodyPr>
          <a:lstStyle/>
          <a:p>
            <a:pPr marL="380990" indent="-380990" defTabSz="1219170">
              <a:buFont typeface="Arial" panose="020B0604020202020204" pitchFamily="34" charset="0"/>
              <a:buChar char="•"/>
            </a:pPr>
            <a:r>
              <a:rPr lang="en-US" sz="2400">
                <a:solidFill>
                  <a:srgbClr val="455660"/>
                </a:solidFill>
                <a:latin typeface="Century Gothic"/>
              </a:rPr>
              <a:t>7-month, virtual community</a:t>
            </a:r>
          </a:p>
          <a:p>
            <a:pPr marL="380990" indent="-380990" defTabSz="1219170">
              <a:buFont typeface="Arial" panose="020B0604020202020204" pitchFamily="34" charset="0"/>
              <a:buChar char="•"/>
            </a:pPr>
            <a:r>
              <a:rPr lang="en-US" sz="2400">
                <a:solidFill>
                  <a:srgbClr val="455660"/>
                </a:solidFill>
                <a:latin typeface="Century Gothic"/>
              </a:rPr>
              <a:t>Monthly webinars about the 4Ms and resources to support implementation</a:t>
            </a:r>
          </a:p>
          <a:p>
            <a:pPr marL="380990" indent="-380990" defTabSz="1219170">
              <a:buFont typeface="Arial" panose="020B0604020202020204" pitchFamily="34" charset="0"/>
              <a:buChar char="•"/>
            </a:pPr>
            <a:r>
              <a:rPr lang="en-US" sz="2400">
                <a:solidFill>
                  <a:srgbClr val="455660"/>
                </a:solidFill>
                <a:latin typeface="Century Gothic"/>
              </a:rPr>
              <a:t>Community of testers and learners</a:t>
            </a:r>
          </a:p>
          <a:p>
            <a:pPr marL="380990" indent="-380990" defTabSz="1219170">
              <a:buFont typeface="Arial" panose="020B0604020202020204" pitchFamily="34" charset="0"/>
              <a:buChar char="•"/>
            </a:pPr>
            <a:r>
              <a:rPr lang="en-US" sz="2400">
                <a:solidFill>
                  <a:srgbClr val="455660"/>
                </a:solidFill>
                <a:latin typeface="Century Gothic"/>
              </a:rPr>
              <a:t>Bright spot examples of organizations sharing how they implement the 4Ms</a:t>
            </a:r>
          </a:p>
          <a:p>
            <a:pPr marL="380990" indent="-380990" defTabSz="1219170">
              <a:buFont typeface="Arial" panose="020B0604020202020204" pitchFamily="34" charset="0"/>
              <a:buChar char="•"/>
            </a:pPr>
            <a:r>
              <a:rPr lang="en-US" sz="2400">
                <a:solidFill>
                  <a:srgbClr val="455660"/>
                </a:solidFill>
                <a:latin typeface="Century Gothic"/>
              </a:rPr>
              <a:t>Support your health organization’s mission, vision, and values</a:t>
            </a:r>
          </a:p>
        </p:txBody>
      </p:sp>
      <p:sp>
        <p:nvSpPr>
          <p:cNvPr id="11" name="Slide Number Placeholder 3">
            <a:extLst>
              <a:ext uri="{FF2B5EF4-FFF2-40B4-BE49-F238E27FC236}">
                <a16:creationId xmlns:a16="http://schemas.microsoft.com/office/drawing/2014/main" id="{F6DE65DB-4192-46B5-A028-3AF297B5D316}"/>
              </a:ext>
            </a:extLst>
          </p:cNvPr>
          <p:cNvSpPr txBox="1">
            <a:spLocks/>
          </p:cNvSpPr>
          <p:nvPr/>
        </p:nvSpPr>
        <p:spPr>
          <a:xfrm>
            <a:off x="11214095" y="311304"/>
            <a:ext cx="736600" cy="365125"/>
          </a:xfrm>
          <a:prstGeom prst="rect">
            <a:avLst/>
          </a:prstGeom>
        </p:spPr>
        <p:txBody>
          <a:bodyPr lIns="0" tIns="0" rIns="0" bIns="0"/>
          <a:lstStyle>
            <a:defPPr>
              <a:defRPr lang="en-US"/>
            </a:defPPr>
            <a:lvl1pPr marL="0" algn="r" defTabSz="914400" rtl="0" eaLnBrk="1" latinLnBrk="0" hangingPunct="1">
              <a:defRPr sz="1600" b="1" kern="1200">
                <a:solidFill>
                  <a:schemeClr val="tx2">
                    <a:lumMod val="60000"/>
                    <a:lumOff val="4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144970FF-6123-42CA-A003-B0DD987502E2}" type="slidenum">
              <a:rPr lang="en-US" smtClean="0">
                <a:solidFill>
                  <a:srgbClr val="777779"/>
                </a:solidFill>
              </a:rPr>
              <a:pPr defTabSz="1219170"/>
              <a:t>31</a:t>
            </a:fld>
            <a:endParaRPr lang="en-US">
              <a:solidFill>
                <a:srgbClr val="777779"/>
              </a:solidFill>
            </a:endParaRPr>
          </a:p>
        </p:txBody>
      </p:sp>
      <p:pic>
        <p:nvPicPr>
          <p:cNvPr id="2" name="Picture 2">
            <a:extLst>
              <a:ext uri="{FF2B5EF4-FFF2-40B4-BE49-F238E27FC236}">
                <a16:creationId xmlns:a16="http://schemas.microsoft.com/office/drawing/2014/main" id="{2E1EB45A-3F49-1B6C-5674-1B7D504A489F}"/>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3523"/>
          <a:stretch/>
        </p:blipFill>
        <p:spPr bwMode="auto">
          <a:xfrm>
            <a:off x="6538017" y="1357737"/>
            <a:ext cx="4676078" cy="339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05A74-BC6C-91AA-6768-581B507BF9EC}"/>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47243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dialogue boxes">
            <a:extLst>
              <a:ext uri="{FF2B5EF4-FFF2-40B4-BE49-F238E27FC236}">
                <a16:creationId xmlns:a16="http://schemas.microsoft.com/office/drawing/2014/main" id="{24F8C077-A3F5-14C1-58EA-8EDB1066EA75}"/>
              </a:ext>
            </a:extLst>
          </p:cNvPr>
          <p:cNvPicPr>
            <a:picLocks noChangeAspect="1"/>
          </p:cNvPicPr>
          <p:nvPr/>
        </p:nvPicPr>
        <p:blipFill rotWithShape="1">
          <a:blip r:embed="rId3"/>
          <a:srcRect l="4546" r="10375" b="2"/>
          <a:stretch/>
        </p:blipFill>
        <p:spPr>
          <a:xfrm>
            <a:off x="6351969" y="705256"/>
            <a:ext cx="4906175" cy="4800599"/>
          </a:xfrm>
          <a:prstGeom prst="rect">
            <a:avLst/>
          </a:prstGeom>
          <a:noFill/>
        </p:spPr>
      </p:pic>
      <p:sp>
        <p:nvSpPr>
          <p:cNvPr id="3" name="Content Placeholder 2">
            <a:extLst>
              <a:ext uri="{FF2B5EF4-FFF2-40B4-BE49-F238E27FC236}">
                <a16:creationId xmlns:a16="http://schemas.microsoft.com/office/drawing/2014/main" id="{3099843B-296D-6A58-7724-E92BDE929566}"/>
              </a:ext>
            </a:extLst>
          </p:cNvPr>
          <p:cNvSpPr>
            <a:spLocks noGrp="1"/>
          </p:cNvSpPr>
          <p:nvPr>
            <p:ph type="body" sz="half" idx="2"/>
          </p:nvPr>
        </p:nvSpPr>
        <p:spPr>
          <a:xfrm>
            <a:off x="506896" y="2057400"/>
            <a:ext cx="4265129" cy="4114800"/>
          </a:xfrm>
        </p:spPr>
        <p:txBody>
          <a:bodyPr>
            <a:normAutofit/>
          </a:bodyPr>
          <a:lstStyle/>
          <a:p>
            <a:pPr>
              <a:spcBef>
                <a:spcPct val="20000"/>
              </a:spcBef>
            </a:pPr>
            <a:r>
              <a:rPr lang="en-US" sz="2800" b="1" i="1"/>
              <a:t>Please chat in:</a:t>
            </a:r>
            <a:endParaRPr lang="en-US" sz="2800"/>
          </a:p>
          <a:p>
            <a:pPr marL="342900" indent="-342900">
              <a:spcBef>
                <a:spcPct val="20000"/>
              </a:spcBef>
              <a:buFont typeface="Arial,Sans-Serif"/>
              <a:buChar char="•"/>
            </a:pPr>
            <a:r>
              <a:rPr lang="en-US" sz="2800" i="1"/>
              <a:t>Your name and role</a:t>
            </a:r>
            <a:endParaRPr lang="en-US" sz="2800"/>
          </a:p>
          <a:p>
            <a:pPr marL="342900" indent="-342900">
              <a:spcBef>
                <a:spcPct val="20000"/>
              </a:spcBef>
              <a:buFont typeface="Arial,Sans-Serif"/>
              <a:buChar char="•"/>
            </a:pPr>
            <a:r>
              <a:rPr lang="en-US" sz="2800" i="1"/>
              <a:t>Organization name</a:t>
            </a:r>
            <a:endParaRPr lang="en-US" sz="2800"/>
          </a:p>
          <a:p>
            <a:pPr marL="342900" indent="-342900">
              <a:spcBef>
                <a:spcPct val="20000"/>
              </a:spcBef>
              <a:buFont typeface="Arial,Sans-Serif"/>
              <a:buChar char="•"/>
            </a:pPr>
            <a:r>
              <a:rPr lang="en-US" sz="2800" i="1"/>
              <a:t>State</a:t>
            </a:r>
            <a:endParaRPr lang="en-US" sz="2800"/>
          </a:p>
          <a:p>
            <a:endParaRPr lang="en-US"/>
          </a:p>
        </p:txBody>
      </p:sp>
      <p:sp>
        <p:nvSpPr>
          <p:cNvPr id="2" name="Title 1">
            <a:extLst>
              <a:ext uri="{FF2B5EF4-FFF2-40B4-BE49-F238E27FC236}">
                <a16:creationId xmlns:a16="http://schemas.microsoft.com/office/drawing/2014/main" id="{ACFC6E92-93D8-4425-604E-535CABE92114}"/>
              </a:ext>
            </a:extLst>
          </p:cNvPr>
          <p:cNvSpPr>
            <a:spLocks noGrp="1"/>
          </p:cNvSpPr>
          <p:nvPr>
            <p:ph type="title"/>
          </p:nvPr>
        </p:nvSpPr>
        <p:spPr>
          <a:xfrm>
            <a:off x="506896" y="596348"/>
            <a:ext cx="4265129" cy="1461052"/>
          </a:xfrm>
        </p:spPr>
        <p:txBody>
          <a:bodyPr anchor="t">
            <a:normAutofit/>
          </a:bodyPr>
          <a:lstStyle/>
          <a:p>
            <a:pPr algn="ctr"/>
            <a:r>
              <a:rPr lang="en-US" sz="4000"/>
              <a:t>Welcome and Introductions</a:t>
            </a:r>
          </a:p>
        </p:txBody>
      </p:sp>
    </p:spTree>
    <p:extLst>
      <p:ext uri="{BB962C8B-B14F-4D97-AF65-F5344CB8AC3E}">
        <p14:creationId xmlns:p14="http://schemas.microsoft.com/office/powerpoint/2010/main" val="363569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9F5A33E-5428-643A-D7EB-7CC9F292D733}"/>
              </a:ext>
            </a:extLst>
          </p:cNvPr>
          <p:cNvSpPr/>
          <p:nvPr/>
        </p:nvSpPr>
        <p:spPr>
          <a:xfrm>
            <a:off x="6170208" y="4099733"/>
            <a:ext cx="2520223" cy="21070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C3">
                  <a:lumMod val="75000"/>
                </a:srgbClr>
              </a:solidFill>
              <a:effectLst/>
              <a:uLnTx/>
              <a:uFillTx/>
              <a:latin typeface="Roboto"/>
              <a:ea typeface="+mn-ea"/>
              <a:cs typeface="+mn-cs"/>
            </a:endParaRPr>
          </a:p>
        </p:txBody>
      </p:sp>
      <p:sp>
        <p:nvSpPr>
          <p:cNvPr id="32" name="Rectangle 31">
            <a:extLst>
              <a:ext uri="{FF2B5EF4-FFF2-40B4-BE49-F238E27FC236}">
                <a16:creationId xmlns:a16="http://schemas.microsoft.com/office/drawing/2014/main" id="{D55164F5-77B7-D17F-CCF5-E702A2D2BAFE}"/>
              </a:ext>
            </a:extLst>
          </p:cNvPr>
          <p:cNvSpPr/>
          <p:nvPr/>
        </p:nvSpPr>
        <p:spPr>
          <a:xfrm>
            <a:off x="3348481" y="4085599"/>
            <a:ext cx="2520223" cy="21070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C3">
                  <a:lumMod val="75000"/>
                </a:srgbClr>
              </a:solidFill>
              <a:effectLst/>
              <a:uLnTx/>
              <a:uFillTx/>
              <a:latin typeface="Roboto"/>
              <a:ea typeface="+mn-ea"/>
              <a:cs typeface="+mn-cs"/>
            </a:endParaRPr>
          </a:p>
        </p:txBody>
      </p:sp>
      <p:sp>
        <p:nvSpPr>
          <p:cNvPr id="28" name="Rectangle 27">
            <a:extLst>
              <a:ext uri="{FF2B5EF4-FFF2-40B4-BE49-F238E27FC236}">
                <a16:creationId xmlns:a16="http://schemas.microsoft.com/office/drawing/2014/main" id="{AF99DBB1-AA4D-E790-E94D-70200780048E}"/>
              </a:ext>
            </a:extLst>
          </p:cNvPr>
          <p:cNvSpPr/>
          <p:nvPr/>
        </p:nvSpPr>
        <p:spPr>
          <a:xfrm>
            <a:off x="3336789" y="1292941"/>
            <a:ext cx="2520223" cy="21070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C3">
                  <a:lumMod val="75000"/>
                </a:srgbClr>
              </a:solidFill>
              <a:effectLst/>
              <a:uLnTx/>
              <a:uFillTx/>
              <a:latin typeface="Roboto"/>
              <a:ea typeface="+mn-ea"/>
              <a:cs typeface="+mn-cs"/>
            </a:endParaRPr>
          </a:p>
        </p:txBody>
      </p:sp>
      <p:sp>
        <p:nvSpPr>
          <p:cNvPr id="23" name="Rectangle 22">
            <a:extLst>
              <a:ext uri="{FF2B5EF4-FFF2-40B4-BE49-F238E27FC236}">
                <a16:creationId xmlns:a16="http://schemas.microsoft.com/office/drawing/2014/main" id="{ECC2FC1E-DB6C-3FFA-CF9C-DD7E5E509EFC}"/>
              </a:ext>
            </a:extLst>
          </p:cNvPr>
          <p:cNvSpPr/>
          <p:nvPr/>
        </p:nvSpPr>
        <p:spPr>
          <a:xfrm>
            <a:off x="9064975" y="1320816"/>
            <a:ext cx="2520223" cy="21070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C3">
                  <a:lumMod val="75000"/>
                </a:srgbClr>
              </a:solidFill>
              <a:effectLst/>
              <a:uLnTx/>
              <a:uFillTx/>
              <a:latin typeface="Roboto"/>
              <a:ea typeface="+mn-ea"/>
              <a:cs typeface="+mn-cs"/>
            </a:endParaRPr>
          </a:p>
        </p:txBody>
      </p:sp>
      <p:sp>
        <p:nvSpPr>
          <p:cNvPr id="2" name="Title 1">
            <a:extLst>
              <a:ext uri="{FF2B5EF4-FFF2-40B4-BE49-F238E27FC236}">
                <a16:creationId xmlns:a16="http://schemas.microsoft.com/office/drawing/2014/main" id="{F73AF459-F5D9-0F37-6437-14ED249A26A8}"/>
              </a:ext>
            </a:extLst>
          </p:cNvPr>
          <p:cNvSpPr>
            <a:spLocks noGrp="1"/>
          </p:cNvSpPr>
          <p:nvPr>
            <p:ph type="title" idx="4294967295"/>
          </p:nvPr>
        </p:nvSpPr>
        <p:spPr>
          <a:xfrm>
            <a:off x="0" y="322263"/>
            <a:ext cx="11044238" cy="1114425"/>
          </a:xfrm>
          <a:prstGeom prst="rect">
            <a:avLst/>
          </a:prstGeom>
        </p:spPr>
        <p:txBody>
          <a:bodyPr/>
          <a:lstStyle/>
          <a:p>
            <a:r>
              <a:rPr lang="en-US"/>
              <a:t> System-wide Spread Team</a:t>
            </a:r>
          </a:p>
        </p:txBody>
      </p:sp>
      <p:sp>
        <p:nvSpPr>
          <p:cNvPr id="10" name="Rectangle 9">
            <a:extLst>
              <a:ext uri="{FF2B5EF4-FFF2-40B4-BE49-F238E27FC236}">
                <a16:creationId xmlns:a16="http://schemas.microsoft.com/office/drawing/2014/main" id="{A973ADC2-38A7-EDB0-6EC4-CD89231D3EC9}"/>
              </a:ext>
            </a:extLst>
          </p:cNvPr>
          <p:cNvSpPr>
            <a:spLocks/>
          </p:cNvSpPr>
          <p:nvPr/>
        </p:nvSpPr>
        <p:spPr>
          <a:xfrm>
            <a:off x="542365" y="1284530"/>
            <a:ext cx="2511756" cy="21070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C3">
                  <a:lumMod val="75000"/>
                </a:srgbClr>
              </a:solidFill>
              <a:effectLst/>
              <a:uLnTx/>
              <a:uFillTx/>
              <a:latin typeface="Roboto"/>
              <a:ea typeface="+mn-ea"/>
              <a:cs typeface="+mn-cs"/>
            </a:endParaRPr>
          </a:p>
        </p:txBody>
      </p:sp>
      <p:sp>
        <p:nvSpPr>
          <p:cNvPr id="11" name="Rectangle 10">
            <a:extLst>
              <a:ext uri="{FF2B5EF4-FFF2-40B4-BE49-F238E27FC236}">
                <a16:creationId xmlns:a16="http://schemas.microsoft.com/office/drawing/2014/main" id="{5D844EDD-3595-2382-C6CE-7062B48008DE}"/>
              </a:ext>
            </a:extLst>
          </p:cNvPr>
          <p:cNvSpPr/>
          <p:nvPr/>
        </p:nvSpPr>
        <p:spPr>
          <a:xfrm>
            <a:off x="6154002" y="1302099"/>
            <a:ext cx="2511756" cy="21070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C3">
                  <a:lumMod val="75000"/>
                </a:srgbClr>
              </a:solidFill>
              <a:effectLst/>
              <a:uLnTx/>
              <a:uFillTx/>
              <a:latin typeface="Roboto"/>
              <a:ea typeface="+mn-ea"/>
              <a:cs typeface="+mn-cs"/>
            </a:endParaRPr>
          </a:p>
        </p:txBody>
      </p:sp>
      <p:grpSp>
        <p:nvGrpSpPr>
          <p:cNvPr id="15" name="Group 14">
            <a:extLst>
              <a:ext uri="{FF2B5EF4-FFF2-40B4-BE49-F238E27FC236}">
                <a16:creationId xmlns:a16="http://schemas.microsoft.com/office/drawing/2014/main" id="{B5B4DE02-A14C-4634-719F-922F2E1D26BA}"/>
              </a:ext>
            </a:extLst>
          </p:cNvPr>
          <p:cNvGrpSpPr/>
          <p:nvPr/>
        </p:nvGrpSpPr>
        <p:grpSpPr>
          <a:xfrm>
            <a:off x="9064975" y="4099733"/>
            <a:ext cx="2520223" cy="2107094"/>
            <a:chOff x="7403009" y="1739189"/>
            <a:chExt cx="3426156" cy="3029960"/>
          </a:xfrm>
        </p:grpSpPr>
        <p:sp>
          <p:nvSpPr>
            <p:cNvPr id="12" name="Rectangle 11">
              <a:extLst>
                <a:ext uri="{FF2B5EF4-FFF2-40B4-BE49-F238E27FC236}">
                  <a16:creationId xmlns:a16="http://schemas.microsoft.com/office/drawing/2014/main" id="{9D0237BD-B4A3-3720-9D6B-63057602F1A3}"/>
                </a:ext>
              </a:extLst>
            </p:cNvPr>
            <p:cNvSpPr/>
            <p:nvPr/>
          </p:nvSpPr>
          <p:spPr>
            <a:xfrm>
              <a:off x="7403009" y="1739189"/>
              <a:ext cx="3426156" cy="30299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C3">
                    <a:lumMod val="75000"/>
                  </a:srgbClr>
                </a:solidFill>
                <a:effectLst/>
                <a:uLnTx/>
                <a:uFillTx/>
                <a:latin typeface="Roboto"/>
                <a:ea typeface="+mn-ea"/>
                <a:cs typeface="+mn-cs"/>
              </a:endParaRPr>
            </a:p>
          </p:txBody>
        </p:sp>
        <p:pic>
          <p:nvPicPr>
            <p:cNvPr id="5" name="Picture 4" descr="A person with curly hair&#10;&#10;Description automatically generated with low confidence">
              <a:extLst>
                <a:ext uri="{FF2B5EF4-FFF2-40B4-BE49-F238E27FC236}">
                  <a16:creationId xmlns:a16="http://schemas.microsoft.com/office/drawing/2014/main" id="{9139510F-8109-FD71-63A3-9178A61BE480}"/>
                </a:ext>
              </a:extLst>
            </p:cNvPr>
            <p:cNvPicPr>
              <a:picLocks noChangeAspect="1"/>
            </p:cNvPicPr>
            <p:nvPr/>
          </p:nvPicPr>
          <p:blipFill rotWithShape="1">
            <a:blip r:embed="rId3">
              <a:extLst>
                <a:ext uri="{28A0092B-C50C-407E-A947-70E740481C1C}">
                  <a14:useLocalDpi xmlns:a14="http://schemas.microsoft.com/office/drawing/2010/main" val="0"/>
                </a:ext>
              </a:extLst>
            </a:blip>
            <a:srcRect l="3980" t="2605" r="3980" b="41588"/>
            <a:stretch/>
          </p:blipFill>
          <p:spPr>
            <a:xfrm>
              <a:off x="7650492" y="1921879"/>
              <a:ext cx="2931191" cy="2664580"/>
            </a:xfrm>
            <a:prstGeom prst="rect">
              <a:avLst/>
            </a:prstGeom>
          </p:spPr>
        </p:pic>
      </p:grpSp>
      <p:sp>
        <p:nvSpPr>
          <p:cNvPr id="16" name="TextBox 15">
            <a:extLst>
              <a:ext uri="{FF2B5EF4-FFF2-40B4-BE49-F238E27FC236}">
                <a16:creationId xmlns:a16="http://schemas.microsoft.com/office/drawing/2014/main" id="{FC267DA3-09B0-26F9-411E-79564D7E3144}"/>
              </a:ext>
            </a:extLst>
          </p:cNvPr>
          <p:cNvSpPr txBox="1"/>
          <p:nvPr/>
        </p:nvSpPr>
        <p:spPr>
          <a:xfrm>
            <a:off x="3245599" y="3384800"/>
            <a:ext cx="2839537" cy="553998"/>
          </a:xfrm>
          <a:prstGeom prst="rect">
            <a:avLst/>
          </a:prstGeom>
          <a:noFill/>
        </p:spPr>
        <p:txBody>
          <a:bodyPr wrap="square" lIns="91440" tIns="45720" rIns="91440" bIns="45720" anchor="t">
            <a:spAutoFit/>
          </a:bodyPr>
          <a:lstStyle/>
          <a:p>
            <a:pPr marL="456565" marR="0" lvl="0" indent="-456565"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455660"/>
                </a:solidFill>
                <a:effectLst/>
                <a:uLnTx/>
                <a:uFillTx/>
                <a:latin typeface="Roboto"/>
                <a:ea typeface="+mn-ea"/>
                <a:cs typeface="Arial"/>
              </a:rPr>
              <a:t>Laurita Kaigler-Crawlle, MS</a:t>
            </a:r>
            <a:endParaRPr kumimoji="0" lang="en-US" sz="1500" b="1" i="0" u="none" strike="noStrike" kern="1200" cap="none" spc="0" normalizeH="0" baseline="0" noProof="0">
              <a:ln>
                <a:noFill/>
              </a:ln>
              <a:solidFill>
                <a:srgbClr val="455660"/>
              </a:solidFill>
              <a:effectLst/>
              <a:uLnTx/>
              <a:uFillTx/>
              <a:latin typeface="Roboto"/>
              <a:ea typeface="Roboto"/>
              <a:cs typeface="Arial"/>
            </a:endParaRPr>
          </a:p>
          <a:p>
            <a:pPr marL="456565" marR="0" lvl="0" indent="-456565"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455660"/>
                </a:solidFill>
                <a:effectLst/>
                <a:uLnTx/>
                <a:uFillTx/>
                <a:latin typeface="Roboto"/>
                <a:ea typeface="+mn-ea"/>
                <a:cs typeface="Arial"/>
              </a:rPr>
              <a:t>Project Director</a:t>
            </a:r>
            <a:endParaRPr kumimoji="0" lang="en-US" sz="1500" b="1" i="0" u="none" strike="noStrike" kern="1200" cap="none" spc="0" normalizeH="0" baseline="0" noProof="0">
              <a:ln>
                <a:noFill/>
              </a:ln>
              <a:solidFill>
                <a:srgbClr val="455660"/>
              </a:solidFill>
              <a:effectLst/>
              <a:uLnTx/>
              <a:uFillTx/>
              <a:latin typeface="Roboto"/>
              <a:ea typeface="Roboto"/>
              <a:cs typeface="Arial"/>
            </a:endParaRPr>
          </a:p>
        </p:txBody>
      </p:sp>
      <p:sp>
        <p:nvSpPr>
          <p:cNvPr id="17" name="TextBox 16">
            <a:extLst>
              <a:ext uri="{FF2B5EF4-FFF2-40B4-BE49-F238E27FC236}">
                <a16:creationId xmlns:a16="http://schemas.microsoft.com/office/drawing/2014/main" id="{1E40D75A-3E4E-9495-5B3C-7518F463860B}"/>
              </a:ext>
            </a:extLst>
          </p:cNvPr>
          <p:cNvSpPr txBox="1"/>
          <p:nvPr/>
        </p:nvSpPr>
        <p:spPr>
          <a:xfrm>
            <a:off x="477637" y="3391823"/>
            <a:ext cx="3247508" cy="553998"/>
          </a:xfrm>
          <a:prstGeom prst="rect">
            <a:avLst/>
          </a:prstGeom>
          <a:noFill/>
        </p:spPr>
        <p:txBody>
          <a:bodyPr wrap="square" lIns="91440" tIns="45720" rIns="91440" bIns="45720" anchor="t">
            <a:spAutoFit/>
          </a:bodyPr>
          <a:lstStyle/>
          <a:p>
            <a:pPr marL="456565" marR="0" lvl="0" indent="-456565"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455660"/>
                </a:solidFill>
                <a:effectLst/>
                <a:uLnTx/>
                <a:uFillTx/>
                <a:latin typeface="Roboto"/>
                <a:ea typeface="+mn-ea"/>
                <a:cs typeface="Arial"/>
              </a:rPr>
              <a:t>Dawn Johnson, MSN, RN </a:t>
            </a:r>
            <a:endParaRPr kumimoji="0" lang="en-US" sz="1500" b="1" i="0" u="none" strike="noStrike" kern="1200" cap="none" spc="0" normalizeH="0" baseline="0" noProof="0">
              <a:ln>
                <a:noFill/>
              </a:ln>
              <a:solidFill>
                <a:srgbClr val="455660"/>
              </a:solidFill>
              <a:effectLst/>
              <a:uLnTx/>
              <a:uFillTx/>
              <a:latin typeface="Roboto"/>
              <a:ea typeface="Roboto"/>
              <a:cs typeface="Arial"/>
            </a:endParaRPr>
          </a:p>
          <a:p>
            <a:pPr marL="456565" marR="0" lvl="0" indent="-456565"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455660"/>
                </a:solidFill>
                <a:effectLst/>
                <a:uLnTx/>
                <a:uFillTx/>
                <a:latin typeface="Roboto"/>
                <a:ea typeface="+mn-ea"/>
                <a:cs typeface="Arial"/>
              </a:rPr>
              <a:t>Equity Faculty Expert</a:t>
            </a:r>
            <a:endParaRPr kumimoji="0" lang="en-US" sz="1500" b="1" i="0" u="none" strike="noStrike" kern="1200" cap="none" spc="0" normalizeH="0" baseline="0" noProof="0">
              <a:ln>
                <a:noFill/>
              </a:ln>
              <a:solidFill>
                <a:srgbClr val="455660"/>
              </a:solidFill>
              <a:effectLst/>
              <a:uLnTx/>
              <a:uFillTx/>
              <a:latin typeface="Roboto"/>
              <a:ea typeface="Roboto"/>
              <a:cs typeface="Arial"/>
            </a:endParaRPr>
          </a:p>
        </p:txBody>
      </p:sp>
      <p:sp>
        <p:nvSpPr>
          <p:cNvPr id="18" name="Google Shape;1268;p96">
            <a:extLst>
              <a:ext uri="{FF2B5EF4-FFF2-40B4-BE49-F238E27FC236}">
                <a16:creationId xmlns:a16="http://schemas.microsoft.com/office/drawing/2014/main" id="{6E78E1FE-762E-87F3-5EFD-3641FED2B73B}"/>
              </a:ext>
            </a:extLst>
          </p:cNvPr>
          <p:cNvSpPr txBox="1"/>
          <p:nvPr/>
        </p:nvSpPr>
        <p:spPr>
          <a:xfrm>
            <a:off x="8972813" y="6206827"/>
            <a:ext cx="3018185" cy="5539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500" b="1" i="0" u="none" strike="noStrike" kern="1200" cap="none" spc="0" normalizeH="0" baseline="0" noProof="0">
                <a:ln>
                  <a:noFill/>
                </a:ln>
                <a:solidFill>
                  <a:srgbClr val="455660"/>
                </a:solidFill>
                <a:effectLst/>
                <a:uLnTx/>
                <a:uFillTx/>
                <a:latin typeface="Roboto"/>
                <a:ea typeface="Arial"/>
                <a:cs typeface="Arial"/>
                <a:sym typeface="Arial"/>
              </a:rPr>
              <a:t>Christina </a:t>
            </a:r>
            <a:r>
              <a:rPr kumimoji="0" lang="en-US" sz="1500" b="1" i="0" u="none" strike="noStrike" kern="1200" cap="none" spc="0" normalizeH="0" baseline="0" noProof="0">
                <a:ln>
                  <a:noFill/>
                </a:ln>
                <a:solidFill>
                  <a:srgbClr val="455660"/>
                </a:solidFill>
                <a:effectLst/>
                <a:uLnTx/>
                <a:uFillTx/>
                <a:latin typeface="Roboto"/>
                <a:ea typeface="+mn-ea"/>
                <a:cs typeface="Arial"/>
                <a:sym typeface="Arial"/>
              </a:rPr>
              <a:t>Southey</a:t>
            </a:r>
            <a:r>
              <a:rPr kumimoji="0" lang="en-US" sz="1500" b="1" i="0" u="none" strike="noStrike" kern="1200" cap="none" spc="0" normalizeH="0" baseline="0" noProof="0">
                <a:ln>
                  <a:noFill/>
                </a:ln>
                <a:solidFill>
                  <a:srgbClr val="455660"/>
                </a:solidFill>
                <a:effectLst/>
                <a:uLnTx/>
                <a:uFillTx/>
                <a:latin typeface="Roboto"/>
                <a:ea typeface="Arial"/>
                <a:cs typeface="Arial"/>
                <a:sym typeface="Arial"/>
              </a:rPr>
              <a:t>, MSc</a:t>
            </a:r>
            <a:endParaRPr kumimoji="0" lang="en-US" sz="1500" b="1" i="0" u="none" strike="noStrike" kern="1200" cap="none" spc="0" normalizeH="0" baseline="0" noProof="0">
              <a:ln>
                <a:noFill/>
              </a:ln>
              <a:solidFill>
                <a:srgbClr val="000000"/>
              </a:solidFill>
              <a:effectLst/>
              <a:uLnTx/>
              <a:uFillTx/>
              <a:latin typeface="Roboto"/>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500" b="1" i="0" u="none" strike="noStrike" kern="1200" cap="none" spc="0" normalizeH="0" baseline="0" noProof="0">
                <a:ln>
                  <a:noFill/>
                </a:ln>
                <a:solidFill>
                  <a:srgbClr val="455660"/>
                </a:solidFill>
                <a:effectLst/>
                <a:uLnTx/>
                <a:uFillTx/>
                <a:latin typeface="Roboto"/>
                <a:ea typeface="Arial"/>
                <a:cs typeface="Arial"/>
                <a:sym typeface="Arial"/>
              </a:rPr>
              <a:t>Improvement Advisor</a:t>
            </a:r>
            <a:endParaRPr kumimoji="0" sz="1500" b="1" i="0" u="none" strike="noStrike" kern="1200" cap="none" spc="0" normalizeH="0" baseline="0" noProof="0">
              <a:ln>
                <a:noFill/>
              </a:ln>
              <a:solidFill>
                <a:srgbClr val="000000"/>
              </a:solidFill>
              <a:effectLst/>
              <a:uLnTx/>
              <a:uFillTx/>
              <a:latin typeface="Roboto"/>
              <a:ea typeface="Arial"/>
              <a:cs typeface="Arial"/>
              <a:sym typeface="Arial"/>
            </a:endParaRPr>
          </a:p>
        </p:txBody>
      </p:sp>
      <p:grpSp>
        <p:nvGrpSpPr>
          <p:cNvPr id="20" name="Group 19">
            <a:extLst>
              <a:ext uri="{FF2B5EF4-FFF2-40B4-BE49-F238E27FC236}">
                <a16:creationId xmlns:a16="http://schemas.microsoft.com/office/drawing/2014/main" id="{F969D877-AE26-D9DB-F5BA-142AD94C8F55}"/>
              </a:ext>
            </a:extLst>
          </p:cNvPr>
          <p:cNvGrpSpPr/>
          <p:nvPr/>
        </p:nvGrpSpPr>
        <p:grpSpPr>
          <a:xfrm>
            <a:off x="537769" y="4085599"/>
            <a:ext cx="2520223" cy="2107094"/>
            <a:chOff x="8606521" y="2150711"/>
            <a:chExt cx="2520223" cy="2107094"/>
          </a:xfrm>
        </p:grpSpPr>
        <p:sp>
          <p:nvSpPr>
            <p:cNvPr id="4" name="Rectangle 3">
              <a:extLst>
                <a:ext uri="{FF2B5EF4-FFF2-40B4-BE49-F238E27FC236}">
                  <a16:creationId xmlns:a16="http://schemas.microsoft.com/office/drawing/2014/main" id="{4B85FDF9-5432-4CFB-10C9-5D73B0D83546}"/>
                </a:ext>
              </a:extLst>
            </p:cNvPr>
            <p:cNvSpPr/>
            <p:nvPr/>
          </p:nvSpPr>
          <p:spPr>
            <a:xfrm>
              <a:off x="8606521" y="2150711"/>
              <a:ext cx="2520223" cy="21070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C3">
                    <a:lumMod val="75000"/>
                  </a:srgbClr>
                </a:solidFill>
                <a:effectLst/>
                <a:uLnTx/>
                <a:uFillTx/>
                <a:latin typeface="Roboto"/>
                <a:ea typeface="+mn-ea"/>
                <a:cs typeface="+mn-cs"/>
              </a:endParaRPr>
            </a:p>
          </p:txBody>
        </p:sp>
        <p:pic>
          <p:nvPicPr>
            <p:cNvPr id="19" name="Picture 19" descr="A picture containing person, outdoor, tree, person&#10;&#10;Description automatically generated">
              <a:extLst>
                <a:ext uri="{FF2B5EF4-FFF2-40B4-BE49-F238E27FC236}">
                  <a16:creationId xmlns:a16="http://schemas.microsoft.com/office/drawing/2014/main" id="{38F1FD5B-912E-1B76-7D56-04AB886818AA}"/>
                </a:ext>
              </a:extLst>
            </p:cNvPr>
            <p:cNvPicPr>
              <a:picLocks noChangeAspect="1"/>
            </p:cNvPicPr>
            <p:nvPr/>
          </p:nvPicPr>
          <p:blipFill rotWithShape="1">
            <a:blip r:embed="rId4"/>
            <a:srcRect t="14118" r="-8"/>
            <a:stretch/>
          </p:blipFill>
          <p:spPr>
            <a:xfrm>
              <a:off x="8788400" y="2277533"/>
              <a:ext cx="2159166" cy="1854204"/>
            </a:xfrm>
            <a:prstGeom prst="rect">
              <a:avLst/>
            </a:prstGeom>
          </p:spPr>
        </p:pic>
      </p:grpSp>
      <p:sp>
        <p:nvSpPr>
          <p:cNvPr id="8" name="Google Shape;1268;p96">
            <a:extLst>
              <a:ext uri="{FF2B5EF4-FFF2-40B4-BE49-F238E27FC236}">
                <a16:creationId xmlns:a16="http://schemas.microsoft.com/office/drawing/2014/main" id="{050AEAB8-1EDE-24D4-1449-7617B34AE86C}"/>
              </a:ext>
            </a:extLst>
          </p:cNvPr>
          <p:cNvSpPr txBox="1"/>
          <p:nvPr/>
        </p:nvSpPr>
        <p:spPr>
          <a:xfrm>
            <a:off x="477637" y="6179144"/>
            <a:ext cx="3018185" cy="5539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500" b="1" i="0" u="none" strike="noStrike" kern="1200" cap="none" spc="0" normalizeH="0" baseline="0" noProof="0">
                <a:ln>
                  <a:noFill/>
                </a:ln>
                <a:solidFill>
                  <a:srgbClr val="455660"/>
                </a:solidFill>
                <a:effectLst/>
                <a:uLnTx/>
                <a:uFillTx/>
                <a:latin typeface="Roboto"/>
                <a:ea typeface="+mn-ea"/>
                <a:cs typeface="Arial"/>
                <a:sym typeface="Arial"/>
              </a:rPr>
              <a:t>Amanda Meier, MA</a:t>
            </a:r>
            <a:endParaRPr kumimoji="0" lang="en-US" sz="1500" b="1" i="0" u="none" strike="noStrike" kern="1200" cap="none" spc="0" normalizeH="0" baseline="0" noProof="0">
              <a:ln>
                <a:noFill/>
              </a:ln>
              <a:solidFill>
                <a:srgbClr val="000000"/>
              </a:solidFill>
              <a:effectLst/>
              <a:uLnTx/>
              <a:uFillTx/>
              <a:latin typeface="Roboto"/>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500" b="1" i="0" u="none" strike="noStrike" kern="1200" cap="none" spc="0" normalizeH="0" baseline="0" noProof="0">
                <a:ln>
                  <a:noFill/>
                </a:ln>
                <a:solidFill>
                  <a:srgbClr val="455660"/>
                </a:solidFill>
                <a:effectLst/>
                <a:uLnTx/>
                <a:uFillTx/>
                <a:latin typeface="Roboto"/>
                <a:cs typeface="Arial"/>
                <a:sym typeface="Arial"/>
              </a:rPr>
              <a:t>Project Manager</a:t>
            </a:r>
            <a:endParaRPr kumimoji="0" lang="en-US" sz="1500" b="1" i="0" u="none" strike="noStrike" kern="1200" cap="none" spc="0" normalizeH="0" baseline="0" noProof="0">
              <a:ln>
                <a:noFill/>
              </a:ln>
              <a:solidFill>
                <a:srgbClr val="000000"/>
              </a:solidFill>
              <a:effectLst/>
              <a:uLnTx/>
              <a:uFillTx/>
              <a:latin typeface="Roboto"/>
              <a:ea typeface="Arial"/>
              <a:cs typeface="Arial"/>
              <a:sym typeface="Arial"/>
            </a:endParaRPr>
          </a:p>
        </p:txBody>
      </p:sp>
      <p:pic>
        <p:nvPicPr>
          <p:cNvPr id="6" name="Picture 5" descr="A person smiling at camera&#10;&#10;Description automatically generated">
            <a:extLst>
              <a:ext uri="{FF2B5EF4-FFF2-40B4-BE49-F238E27FC236}">
                <a16:creationId xmlns:a16="http://schemas.microsoft.com/office/drawing/2014/main" id="{54A7BBBD-33F8-51B1-6401-998B9F7EB07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flipH="1">
            <a:off x="3638432" y="4204256"/>
            <a:ext cx="1940319" cy="1856232"/>
          </a:xfrm>
          <a:prstGeom prst="rect">
            <a:avLst/>
          </a:prstGeom>
        </p:spPr>
      </p:pic>
      <p:pic>
        <p:nvPicPr>
          <p:cNvPr id="21" name="Picture 20" descr="A picture containing person, indoor, shelf&#10;&#10;Description automatically generated">
            <a:extLst>
              <a:ext uri="{FF2B5EF4-FFF2-40B4-BE49-F238E27FC236}">
                <a16:creationId xmlns:a16="http://schemas.microsoft.com/office/drawing/2014/main" id="{4C06F258-F500-9EC0-8FD3-75E8F956B2FF}"/>
              </a:ext>
            </a:extLst>
          </p:cNvPr>
          <p:cNvPicPr>
            <a:picLocks noChangeAspect="1"/>
          </p:cNvPicPr>
          <p:nvPr/>
        </p:nvPicPr>
        <p:blipFill rotWithShape="1">
          <a:blip r:embed="rId6">
            <a:extLst>
              <a:ext uri="{28A0092B-C50C-407E-A947-70E740481C1C}">
                <a14:useLocalDpi xmlns:a14="http://schemas.microsoft.com/office/drawing/2010/main" val="0"/>
              </a:ext>
            </a:extLst>
          </a:blip>
          <a:srcRect b="9096"/>
          <a:stretch/>
        </p:blipFill>
        <p:spPr>
          <a:xfrm>
            <a:off x="6387240" y="4226779"/>
            <a:ext cx="2148891" cy="1853002"/>
          </a:xfrm>
          <a:prstGeom prst="rect">
            <a:avLst/>
          </a:prstGeom>
        </p:spPr>
      </p:pic>
      <p:pic>
        <p:nvPicPr>
          <p:cNvPr id="1032" name="Picture 8" descr="A person in a white shirt&#10;&#10;Description automatically generated">
            <a:extLst>
              <a:ext uri="{FF2B5EF4-FFF2-40B4-BE49-F238E27FC236}">
                <a16:creationId xmlns:a16="http://schemas.microsoft.com/office/drawing/2014/main" id="{A0F22D23-7BC5-7FE7-6A91-F97ED140033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974" y="1415085"/>
            <a:ext cx="2148840" cy="18562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extLst>
              <a:ext uri="{FF2B5EF4-FFF2-40B4-BE49-F238E27FC236}">
                <a16:creationId xmlns:a16="http://schemas.microsoft.com/office/drawing/2014/main" id="{FED9AF94-23AF-64ED-A097-8E03A15AE2A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0601" y="1418372"/>
            <a:ext cx="1907169" cy="1856232"/>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1268;p96">
            <a:extLst>
              <a:ext uri="{FF2B5EF4-FFF2-40B4-BE49-F238E27FC236}">
                <a16:creationId xmlns:a16="http://schemas.microsoft.com/office/drawing/2014/main" id="{731C9CDF-F27C-17B8-E32A-052EEAC22D49}"/>
              </a:ext>
            </a:extLst>
          </p:cNvPr>
          <p:cNvSpPr txBox="1"/>
          <p:nvPr/>
        </p:nvSpPr>
        <p:spPr>
          <a:xfrm>
            <a:off x="8984186" y="3423827"/>
            <a:ext cx="3018185" cy="5539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1500" b="1">
                <a:solidFill>
                  <a:srgbClr val="455660"/>
                </a:solidFill>
                <a:latin typeface="Roboto"/>
              </a:rPr>
              <a:t>Anika Mayar,</a:t>
            </a:r>
          </a:p>
          <a:p>
            <a:pPr>
              <a:defRPr/>
            </a:pPr>
            <a:r>
              <a:rPr lang="en-US" sz="1500" b="1">
                <a:solidFill>
                  <a:srgbClr val="455660"/>
                </a:solidFill>
                <a:latin typeface="Roboto"/>
              </a:rPr>
              <a:t>Project Assistant, Co-Op</a:t>
            </a:r>
          </a:p>
        </p:txBody>
      </p:sp>
      <p:sp>
        <p:nvSpPr>
          <p:cNvPr id="30" name="TextBox 29">
            <a:extLst>
              <a:ext uri="{FF2B5EF4-FFF2-40B4-BE49-F238E27FC236}">
                <a16:creationId xmlns:a16="http://schemas.microsoft.com/office/drawing/2014/main" id="{7EDCB916-900C-C659-5DE6-675FD710AB56}"/>
              </a:ext>
            </a:extLst>
          </p:cNvPr>
          <p:cNvSpPr txBox="1"/>
          <p:nvPr/>
        </p:nvSpPr>
        <p:spPr>
          <a:xfrm>
            <a:off x="6106865" y="3400035"/>
            <a:ext cx="3247508" cy="553998"/>
          </a:xfrm>
          <a:prstGeom prst="rect">
            <a:avLst/>
          </a:prstGeom>
          <a:noFill/>
        </p:spPr>
        <p:txBody>
          <a:bodyPr wrap="square" lIns="91440" tIns="45720" rIns="91440" bIns="45720" anchor="t">
            <a:spAutoFit/>
          </a:bodyPr>
          <a:lstStyle/>
          <a:p>
            <a:pPr marL="456565" indent="-456565">
              <a:defRPr/>
            </a:pPr>
            <a:r>
              <a:rPr lang="en-US" sz="1500" b="1">
                <a:solidFill>
                  <a:srgbClr val="455660"/>
                </a:solidFill>
                <a:latin typeface="Roboto"/>
                <a:cs typeface="Arial"/>
              </a:rPr>
              <a:t>Kedar Mate, MD</a:t>
            </a:r>
          </a:p>
          <a:p>
            <a:pPr marL="456565" indent="-456565">
              <a:defRPr/>
            </a:pPr>
            <a:r>
              <a:rPr lang="en-US" sz="1500" b="1">
                <a:solidFill>
                  <a:srgbClr val="455660"/>
                </a:solidFill>
                <a:ea typeface="Roboto"/>
                <a:cs typeface="Arial"/>
              </a:rPr>
              <a:t>President and CEO</a:t>
            </a:r>
          </a:p>
        </p:txBody>
      </p:sp>
      <p:sp>
        <p:nvSpPr>
          <p:cNvPr id="34" name="TextBox 33">
            <a:extLst>
              <a:ext uri="{FF2B5EF4-FFF2-40B4-BE49-F238E27FC236}">
                <a16:creationId xmlns:a16="http://schemas.microsoft.com/office/drawing/2014/main" id="{EC985F97-D077-B9DE-584C-820C078B9EB5}"/>
              </a:ext>
            </a:extLst>
          </p:cNvPr>
          <p:cNvSpPr txBox="1"/>
          <p:nvPr/>
        </p:nvSpPr>
        <p:spPr>
          <a:xfrm>
            <a:off x="3284590" y="6179144"/>
            <a:ext cx="2839537" cy="553998"/>
          </a:xfrm>
          <a:prstGeom prst="rect">
            <a:avLst/>
          </a:prstGeom>
          <a:noFill/>
        </p:spPr>
        <p:txBody>
          <a:bodyPr wrap="square" lIns="91440" tIns="45720" rIns="91440" bIns="45720" anchor="t">
            <a:spAutoFit/>
          </a:bodyPr>
          <a:lstStyle/>
          <a:p>
            <a:pPr marL="456565" marR="0" lvl="0" indent="-456565"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455660"/>
                </a:solidFill>
                <a:effectLst/>
                <a:uLnTx/>
                <a:uFillTx/>
                <a:latin typeface="Roboto"/>
                <a:ea typeface="+mn-ea"/>
                <a:cs typeface="Arial"/>
              </a:rPr>
              <a:t>Leslie Pelton, MPA</a:t>
            </a:r>
            <a:endParaRPr kumimoji="0" lang="en-US" sz="1500" b="1" i="0" u="none" strike="noStrike" kern="1200" cap="none" spc="0" normalizeH="0" baseline="0" noProof="0">
              <a:ln>
                <a:noFill/>
              </a:ln>
              <a:solidFill>
                <a:srgbClr val="455660"/>
              </a:solidFill>
              <a:effectLst/>
              <a:uLnTx/>
              <a:uFillTx/>
              <a:latin typeface="Roboto"/>
              <a:ea typeface="Roboto"/>
              <a:cs typeface="Arial"/>
            </a:endParaRPr>
          </a:p>
          <a:p>
            <a:pPr marL="456565" marR="0" lvl="0" indent="-456565"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455660"/>
                </a:solidFill>
                <a:effectLst/>
                <a:uLnTx/>
                <a:uFillTx/>
                <a:latin typeface="Roboto"/>
                <a:ea typeface="+mn-ea"/>
                <a:cs typeface="Arial"/>
              </a:rPr>
              <a:t>Vice President</a:t>
            </a:r>
            <a:endParaRPr kumimoji="0" lang="en-US" sz="1500" b="1" i="0" u="none" strike="noStrike" kern="1200" cap="none" spc="0" normalizeH="0" baseline="0" noProof="0">
              <a:ln>
                <a:noFill/>
              </a:ln>
              <a:solidFill>
                <a:srgbClr val="455660"/>
              </a:solidFill>
              <a:effectLst/>
              <a:uLnTx/>
              <a:uFillTx/>
              <a:latin typeface="Roboto"/>
              <a:ea typeface="Roboto"/>
              <a:cs typeface="Arial"/>
            </a:endParaRPr>
          </a:p>
        </p:txBody>
      </p:sp>
      <p:sp>
        <p:nvSpPr>
          <p:cNvPr id="38" name="Google Shape;1268;p96">
            <a:extLst>
              <a:ext uri="{FF2B5EF4-FFF2-40B4-BE49-F238E27FC236}">
                <a16:creationId xmlns:a16="http://schemas.microsoft.com/office/drawing/2014/main" id="{53550CF4-8749-F4A0-F148-D9411B335AC7}"/>
              </a:ext>
            </a:extLst>
          </p:cNvPr>
          <p:cNvSpPr txBox="1"/>
          <p:nvPr/>
        </p:nvSpPr>
        <p:spPr>
          <a:xfrm>
            <a:off x="6101969" y="6219398"/>
            <a:ext cx="3018185" cy="5539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500" b="1" i="0" u="none" strike="noStrike" kern="1200" cap="none" spc="0" normalizeH="0" baseline="0" noProof="0">
                <a:ln>
                  <a:noFill/>
                </a:ln>
                <a:solidFill>
                  <a:srgbClr val="455660"/>
                </a:solidFill>
                <a:effectLst/>
                <a:uLnTx/>
                <a:uFillTx/>
                <a:latin typeface="Roboto"/>
                <a:ea typeface="Arial"/>
                <a:cs typeface="Arial"/>
                <a:sym typeface="Arial"/>
              </a:rPr>
              <a:t>KellyAnne Pepin, MPH</a:t>
            </a:r>
            <a:endParaRPr kumimoji="0" lang="en-US" sz="1500" b="1" i="0" u="none" strike="noStrike" kern="1200" cap="none" spc="0" normalizeH="0" baseline="0" noProof="0">
              <a:ln>
                <a:noFill/>
              </a:ln>
              <a:solidFill>
                <a:srgbClr val="000000"/>
              </a:solidFill>
              <a:effectLst/>
              <a:uLnTx/>
              <a:uFillTx/>
              <a:latin typeface="Roboto"/>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500" b="1" i="0" u="none" strike="noStrike" kern="1200" cap="none" spc="0" normalizeH="0" baseline="0" noProof="0">
                <a:ln>
                  <a:noFill/>
                </a:ln>
                <a:solidFill>
                  <a:srgbClr val="455660"/>
                </a:solidFill>
                <a:effectLst/>
                <a:uLnTx/>
                <a:uFillTx/>
                <a:latin typeface="Roboto"/>
                <a:ea typeface="Arial"/>
                <a:cs typeface="Arial"/>
                <a:sym typeface="Arial"/>
              </a:rPr>
              <a:t>Senior Project Director</a:t>
            </a:r>
            <a:endParaRPr kumimoji="0" sz="1500" b="1" i="0" u="none" strike="noStrike" kern="1200" cap="none" spc="0" normalizeH="0" baseline="0" noProof="0">
              <a:ln>
                <a:noFill/>
              </a:ln>
              <a:solidFill>
                <a:srgbClr val="000000"/>
              </a:solidFill>
              <a:effectLst/>
              <a:uLnTx/>
              <a:uFillTx/>
              <a:latin typeface="Roboto"/>
              <a:ea typeface="Arial"/>
              <a:cs typeface="Arial"/>
              <a:sym typeface="Arial"/>
            </a:endParaRPr>
          </a:p>
        </p:txBody>
      </p:sp>
      <p:pic>
        <p:nvPicPr>
          <p:cNvPr id="1038" name="Picture 14">
            <a:extLst>
              <a:ext uri="{FF2B5EF4-FFF2-40B4-BE49-F238E27FC236}">
                <a16:creationId xmlns:a16="http://schemas.microsoft.com/office/drawing/2014/main" id="{5A0726B7-0DDA-4F5E-3B26-9D04BEA76797}"/>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4572" y="1406843"/>
            <a:ext cx="1700730" cy="18562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
            <a:extLst>
              <a:ext uri="{FF2B5EF4-FFF2-40B4-BE49-F238E27FC236}">
                <a16:creationId xmlns:a16="http://schemas.microsoft.com/office/drawing/2014/main" id="{55ACD6E7-1DFB-B3B4-6CD8-31B1265ADCFE}"/>
              </a:ext>
            </a:extLst>
          </p:cNvPr>
          <p:cNvPicPr>
            <a:picLocks noChangeAspect="1"/>
          </p:cNvPicPr>
          <p:nvPr/>
        </p:nvPicPr>
        <p:blipFill>
          <a:blip r:embed="rId10"/>
          <a:stretch>
            <a:fillRect/>
          </a:stretch>
        </p:blipFill>
        <p:spPr>
          <a:xfrm>
            <a:off x="9424549" y="1405719"/>
            <a:ext cx="1850004" cy="1942532"/>
          </a:xfrm>
          <a:prstGeom prst="rect">
            <a:avLst/>
          </a:prstGeom>
        </p:spPr>
      </p:pic>
    </p:spTree>
    <p:extLst>
      <p:ext uri="{BB962C8B-B14F-4D97-AF65-F5344CB8AC3E}">
        <p14:creationId xmlns:p14="http://schemas.microsoft.com/office/powerpoint/2010/main" val="119746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C3C0-314C-490D-87C8-EEEA4B0EF345}"/>
              </a:ext>
            </a:extLst>
          </p:cNvPr>
          <p:cNvSpPr>
            <a:spLocks noGrp="1"/>
          </p:cNvSpPr>
          <p:nvPr>
            <p:ph type="title"/>
          </p:nvPr>
        </p:nvSpPr>
        <p:spPr/>
        <p:txBody>
          <a:bodyPr>
            <a:normAutofit/>
          </a:bodyPr>
          <a:lstStyle/>
          <a:p>
            <a:r>
              <a:rPr lang="en-US"/>
              <a:t>Our Mission</a:t>
            </a:r>
          </a:p>
        </p:txBody>
      </p:sp>
      <p:sp>
        <p:nvSpPr>
          <p:cNvPr id="3" name="Content Placeholder 2">
            <a:extLst>
              <a:ext uri="{FF2B5EF4-FFF2-40B4-BE49-F238E27FC236}">
                <a16:creationId xmlns:a16="http://schemas.microsoft.com/office/drawing/2014/main" id="{5CF45657-ED97-42F6-9EF7-511611C7E4FE}"/>
              </a:ext>
            </a:extLst>
          </p:cNvPr>
          <p:cNvSpPr>
            <a:spLocks noGrp="1"/>
          </p:cNvSpPr>
          <p:nvPr>
            <p:ph idx="1"/>
          </p:nvPr>
        </p:nvSpPr>
        <p:spPr>
          <a:xfrm>
            <a:off x="638954" y="1552352"/>
            <a:ext cx="5457046" cy="4339203"/>
          </a:xfrm>
        </p:spPr>
        <p:txBody>
          <a:bodyPr vert="horz" lIns="0" tIns="0" rIns="0" bIns="0" rtlCol="0" anchor="t">
            <a:noAutofit/>
          </a:bodyPr>
          <a:lstStyle/>
          <a:p>
            <a:pPr marL="0" indent="0" defTabSz="1219140">
              <a:lnSpc>
                <a:spcPct val="90000"/>
              </a:lnSpc>
              <a:spcAft>
                <a:spcPts val="1800"/>
              </a:spcAft>
              <a:buClr>
                <a:srgbClr val="357E8D"/>
              </a:buClr>
              <a:buNone/>
            </a:pPr>
            <a:r>
              <a:rPr lang="en-US" sz="3200">
                <a:solidFill>
                  <a:srgbClr val="455660"/>
                </a:solidFill>
                <a:latin typeface="+mj-lt"/>
                <a:ea typeface="Roboto Medium" panose="02000000000000000000" pitchFamily="2" charset="0"/>
              </a:rPr>
              <a:t>Build a movement so </a:t>
            </a:r>
            <a:r>
              <a:rPr lang="en-US" sz="3200">
                <a:solidFill>
                  <a:schemeClr val="tx2"/>
                </a:solidFill>
                <a:latin typeface="+mj-lt"/>
                <a:ea typeface="Roboto Medium" panose="02000000000000000000" pitchFamily="2" charset="0"/>
              </a:rPr>
              <a:t>all care </a:t>
            </a:r>
            <a:r>
              <a:rPr lang="en-US" sz="3200">
                <a:solidFill>
                  <a:srgbClr val="455660"/>
                </a:solidFill>
                <a:latin typeface="+mj-lt"/>
                <a:ea typeface="Roboto Medium" panose="02000000000000000000" pitchFamily="2" charset="0"/>
              </a:rPr>
              <a:t>with older adults is </a:t>
            </a:r>
            <a:r>
              <a:rPr lang="en-US" sz="3200" err="1">
                <a:solidFill>
                  <a:schemeClr val="tx2"/>
                </a:solidFill>
                <a:latin typeface="+mj-lt"/>
                <a:ea typeface="Roboto Medium" panose="02000000000000000000" pitchFamily="2" charset="0"/>
              </a:rPr>
              <a:t>age-friendly</a:t>
            </a:r>
            <a:r>
              <a:rPr lang="en-US" sz="3200">
                <a:solidFill>
                  <a:schemeClr val="tx2"/>
                </a:solidFill>
                <a:latin typeface="+mj-lt"/>
                <a:ea typeface="Roboto Medium" panose="02000000000000000000" pitchFamily="2" charset="0"/>
              </a:rPr>
              <a:t> care</a:t>
            </a:r>
            <a:r>
              <a:rPr lang="en-US" sz="3200">
                <a:solidFill>
                  <a:srgbClr val="455660"/>
                </a:solidFill>
                <a:latin typeface="+mj-lt"/>
                <a:ea typeface="Roboto Medium" panose="02000000000000000000" pitchFamily="2" charset="0"/>
              </a:rPr>
              <a:t>:</a:t>
            </a:r>
          </a:p>
          <a:p>
            <a:pPr marL="457200" indent="-457200" defTabSz="1219140">
              <a:lnSpc>
                <a:spcPct val="90000"/>
              </a:lnSpc>
              <a:spcBef>
                <a:spcPts val="1200"/>
              </a:spcBef>
              <a:spcAft>
                <a:spcPts val="1067"/>
              </a:spcAft>
              <a:buClr>
                <a:schemeClr val="tx1"/>
              </a:buClr>
              <a:buFont typeface="Arial" panose="020B0604020202020204" pitchFamily="34" charset="0"/>
              <a:buChar char="•"/>
            </a:pPr>
            <a:r>
              <a:rPr lang="en-US" sz="2800">
                <a:solidFill>
                  <a:srgbClr val="455660"/>
                </a:solidFill>
                <a:latin typeface="+mj-lt"/>
              </a:rPr>
              <a:t>Guided by an essential set of evidence-based practices (4Ms);</a:t>
            </a:r>
          </a:p>
          <a:p>
            <a:pPr marL="457200" indent="-457200" defTabSz="1219140">
              <a:lnSpc>
                <a:spcPct val="90000"/>
              </a:lnSpc>
              <a:spcBef>
                <a:spcPts val="1200"/>
              </a:spcBef>
              <a:spcAft>
                <a:spcPts val="1067"/>
              </a:spcAft>
              <a:buClr>
                <a:schemeClr val="tx1"/>
              </a:buClr>
              <a:buFont typeface="Arial" panose="020B0604020202020204" pitchFamily="34" charset="0"/>
              <a:buChar char="•"/>
            </a:pPr>
            <a:r>
              <a:rPr lang="en-US" sz="2800">
                <a:solidFill>
                  <a:srgbClr val="455660"/>
                </a:solidFill>
                <a:latin typeface="+mj-lt"/>
              </a:rPr>
              <a:t>Causes no harms; and </a:t>
            </a:r>
          </a:p>
          <a:p>
            <a:pPr marL="457200" indent="-457200" defTabSz="1219140">
              <a:lnSpc>
                <a:spcPct val="90000"/>
              </a:lnSpc>
              <a:spcBef>
                <a:spcPts val="1200"/>
              </a:spcBef>
              <a:spcAft>
                <a:spcPts val="1067"/>
              </a:spcAft>
              <a:buClr>
                <a:schemeClr val="tx1"/>
              </a:buClr>
              <a:buFont typeface="Arial" panose="020B0604020202020204" pitchFamily="34" charset="0"/>
              <a:buChar char="•"/>
            </a:pPr>
            <a:r>
              <a:rPr lang="en-US" sz="2800">
                <a:solidFill>
                  <a:srgbClr val="455660"/>
                </a:solidFill>
                <a:latin typeface="+mj-lt"/>
              </a:rPr>
              <a:t>Is consistent with What Matters to the older adult and their family.</a:t>
            </a:r>
          </a:p>
        </p:txBody>
      </p:sp>
      <p:pic>
        <p:nvPicPr>
          <p:cNvPr id="8" name="Picture 7" descr="A picture containing tree, outdoor, person, plant&#10;&#10;Description automatically generated">
            <a:extLst>
              <a:ext uri="{FF2B5EF4-FFF2-40B4-BE49-F238E27FC236}">
                <a16:creationId xmlns:a16="http://schemas.microsoft.com/office/drawing/2014/main" id="{1DAC462E-B194-E3A6-AE93-47A66D4607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294" r="-22294"/>
          <a:stretch/>
        </p:blipFill>
        <p:spPr>
          <a:xfrm>
            <a:off x="6278219" y="0"/>
            <a:ext cx="10275831" cy="6858000"/>
          </a:xfrm>
          <a:prstGeom prst="rect">
            <a:avLst/>
          </a:prstGeom>
        </p:spPr>
      </p:pic>
    </p:spTree>
    <p:extLst>
      <p:ext uri="{BB962C8B-B14F-4D97-AF65-F5344CB8AC3E}">
        <p14:creationId xmlns:p14="http://schemas.microsoft.com/office/powerpoint/2010/main" val="325038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B7A39F-14D2-0141-B7D7-6179E6ABA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463" y="1981209"/>
            <a:ext cx="4509943" cy="4268954"/>
          </a:xfrm>
          <a:prstGeom prst="rect">
            <a:avLst/>
          </a:prstGeom>
        </p:spPr>
      </p:pic>
      <p:sp>
        <p:nvSpPr>
          <p:cNvPr id="2" name="Title 1">
            <a:extLst>
              <a:ext uri="{FF2B5EF4-FFF2-40B4-BE49-F238E27FC236}">
                <a16:creationId xmlns:a16="http://schemas.microsoft.com/office/drawing/2014/main" id="{76757DAE-C79C-DD44-BDDD-B1C1FD98443F}"/>
              </a:ext>
            </a:extLst>
          </p:cNvPr>
          <p:cNvSpPr>
            <a:spLocks noGrp="1"/>
          </p:cNvSpPr>
          <p:nvPr>
            <p:ph type="title"/>
          </p:nvPr>
        </p:nvSpPr>
        <p:spPr>
          <a:xfrm>
            <a:off x="781051" y="365925"/>
            <a:ext cx="8047456" cy="1325218"/>
          </a:xfrm>
        </p:spPr>
        <p:txBody>
          <a:bodyPr/>
          <a:lstStyle/>
          <a:p>
            <a:r>
              <a:rPr lang="en-US"/>
              <a:t>Mission</a:t>
            </a:r>
          </a:p>
        </p:txBody>
      </p:sp>
      <p:sp>
        <p:nvSpPr>
          <p:cNvPr id="7" name="Content Placeholder 6">
            <a:extLst>
              <a:ext uri="{FF2B5EF4-FFF2-40B4-BE49-F238E27FC236}">
                <a16:creationId xmlns:a16="http://schemas.microsoft.com/office/drawing/2014/main" id="{F08D345D-E1D1-CC47-AF87-9FD135EFAA1F}"/>
              </a:ext>
            </a:extLst>
          </p:cNvPr>
          <p:cNvSpPr>
            <a:spLocks noGrp="1"/>
          </p:cNvSpPr>
          <p:nvPr>
            <p:ph sz="quarter" idx="10"/>
          </p:nvPr>
        </p:nvSpPr>
        <p:spPr>
          <a:xfrm>
            <a:off x="713435" y="1518252"/>
            <a:ext cx="10749968" cy="462958"/>
          </a:xfrm>
        </p:spPr>
        <p:txBody>
          <a:bodyPr>
            <a:noAutofit/>
          </a:bodyPr>
          <a:lstStyle/>
          <a:p>
            <a:pPr marL="0" indent="0" algn="ctr">
              <a:buNone/>
            </a:pPr>
            <a:r>
              <a:rPr lang="en-US" b="1" spc="400"/>
              <a:t>DEDICATED TO IMPROVING THE CARE OF OLDER ADULTS</a:t>
            </a:r>
          </a:p>
        </p:txBody>
      </p:sp>
      <p:sp>
        <p:nvSpPr>
          <p:cNvPr id="9" name="Content Placeholder 6">
            <a:extLst>
              <a:ext uri="{FF2B5EF4-FFF2-40B4-BE49-F238E27FC236}">
                <a16:creationId xmlns:a16="http://schemas.microsoft.com/office/drawing/2014/main" id="{38B09F01-BCC4-4147-B596-E5E85B5FBC04}"/>
              </a:ext>
            </a:extLst>
          </p:cNvPr>
          <p:cNvSpPr txBox="1">
            <a:spLocks/>
          </p:cNvSpPr>
          <p:nvPr/>
        </p:nvSpPr>
        <p:spPr>
          <a:xfrm>
            <a:off x="1388915" y="3006288"/>
            <a:ext cx="2607704" cy="483619"/>
          </a:xfrm>
          <a:prstGeom prst="rect">
            <a:avLst/>
          </a:prstGeom>
        </p:spPr>
        <p:txBody>
          <a:bodyPr vert="horz" lIns="182796" tIns="91398" rIns="182796" bIns="91398" rtlCol="0">
            <a:normAutofit/>
          </a:bodyPr>
          <a:lstStyle>
            <a:lvl1pPr marL="342900" indent="-342900" algn="l" defTabSz="914217" rtl="0" eaLnBrk="1" latinLnBrk="0" hangingPunct="1">
              <a:lnSpc>
                <a:spcPct val="90000"/>
              </a:lnSpc>
              <a:spcBef>
                <a:spcPts val="1000"/>
              </a:spcBef>
              <a:buFont typeface="Arial" panose="020B0604020202020204" pitchFamily="34" charset="0"/>
              <a:buChar char="•"/>
              <a:defRPr lang="en-US" sz="2400" b="1"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9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9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09">
              <a:spcBef>
                <a:spcPts val="500"/>
              </a:spcBef>
              <a:buNone/>
            </a:pPr>
            <a:r>
              <a:rPr lang="en-US" sz="1800" spc="25">
                <a:solidFill>
                  <a:srgbClr val="000000"/>
                </a:solidFill>
              </a:rPr>
              <a:t>PRIORITY AREAS</a:t>
            </a:r>
          </a:p>
        </p:txBody>
      </p:sp>
      <p:sp>
        <p:nvSpPr>
          <p:cNvPr id="10" name="Content Placeholder 6">
            <a:extLst>
              <a:ext uri="{FF2B5EF4-FFF2-40B4-BE49-F238E27FC236}">
                <a16:creationId xmlns:a16="http://schemas.microsoft.com/office/drawing/2014/main" id="{B60F27A1-139D-1842-9EC1-1F6EAA5F3500}"/>
              </a:ext>
            </a:extLst>
          </p:cNvPr>
          <p:cNvSpPr txBox="1">
            <a:spLocks/>
          </p:cNvSpPr>
          <p:nvPr/>
        </p:nvSpPr>
        <p:spPr>
          <a:xfrm>
            <a:off x="4897269" y="2748152"/>
            <a:ext cx="2397803" cy="1012641"/>
          </a:xfrm>
          <a:prstGeom prst="rect">
            <a:avLst/>
          </a:prstGeom>
        </p:spPr>
        <p:txBody>
          <a:bodyPr vert="horz" lIns="182796" tIns="91398" rIns="182796" bIns="91398" rtlCol="0">
            <a:noAutofit/>
          </a:bodyPr>
          <a:lstStyle>
            <a:lvl1pPr marL="342900" indent="-342900" algn="l" defTabSz="914217" rtl="0" eaLnBrk="1" latinLnBrk="0" hangingPunct="1">
              <a:lnSpc>
                <a:spcPct val="90000"/>
              </a:lnSpc>
              <a:spcBef>
                <a:spcPts val="1000"/>
              </a:spcBef>
              <a:buFont typeface="Arial" panose="020B0604020202020204" pitchFamily="34" charset="0"/>
              <a:buChar char="•"/>
              <a:defRPr lang="en-US" sz="2400" b="1"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9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9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09">
              <a:lnSpc>
                <a:spcPct val="100000"/>
              </a:lnSpc>
              <a:spcBef>
                <a:spcPts val="500"/>
              </a:spcBef>
              <a:buNone/>
            </a:pPr>
            <a:r>
              <a:rPr lang="en-US" sz="1750" b="0" spc="25">
                <a:solidFill>
                  <a:srgbClr val="000000"/>
                </a:solidFill>
              </a:rPr>
              <a:t>Age-Friendly</a:t>
            </a:r>
            <a:br>
              <a:rPr lang="en-US" sz="1750" b="0" spc="25">
                <a:solidFill>
                  <a:srgbClr val="000000"/>
                </a:solidFill>
              </a:rPr>
            </a:br>
            <a:r>
              <a:rPr lang="en-US" sz="1750" b="0" spc="25">
                <a:solidFill>
                  <a:srgbClr val="000000"/>
                </a:solidFill>
              </a:rPr>
              <a:t>Health </a:t>
            </a:r>
            <a:br>
              <a:rPr lang="en-US" sz="1750" b="0" spc="25">
                <a:solidFill>
                  <a:srgbClr val="000000"/>
                </a:solidFill>
              </a:rPr>
            </a:br>
            <a:r>
              <a:rPr lang="en-US" sz="1750" b="0" spc="25">
                <a:solidFill>
                  <a:srgbClr val="000000"/>
                </a:solidFill>
              </a:rPr>
              <a:t>Systems</a:t>
            </a:r>
          </a:p>
        </p:txBody>
      </p:sp>
      <p:sp>
        <p:nvSpPr>
          <p:cNvPr id="12" name="Content Placeholder 6">
            <a:extLst>
              <a:ext uri="{FF2B5EF4-FFF2-40B4-BE49-F238E27FC236}">
                <a16:creationId xmlns:a16="http://schemas.microsoft.com/office/drawing/2014/main" id="{3E3B0BB3-8869-8D49-B1FC-7BD5C18D14DE}"/>
              </a:ext>
            </a:extLst>
          </p:cNvPr>
          <p:cNvSpPr txBox="1">
            <a:spLocks/>
          </p:cNvSpPr>
          <p:nvPr/>
        </p:nvSpPr>
        <p:spPr>
          <a:xfrm>
            <a:off x="4000300" y="4470049"/>
            <a:ext cx="2171339" cy="720409"/>
          </a:xfrm>
          <a:prstGeom prst="rect">
            <a:avLst/>
          </a:prstGeom>
        </p:spPr>
        <p:txBody>
          <a:bodyPr vert="horz" lIns="182796" tIns="91398" rIns="182796" bIns="91398" rtlCol="0">
            <a:noAutofit/>
          </a:bodyPr>
          <a:lstStyle>
            <a:lvl1pPr marL="342900" indent="-342900" algn="l" defTabSz="914217" rtl="0" eaLnBrk="1" latinLnBrk="0" hangingPunct="1">
              <a:lnSpc>
                <a:spcPct val="90000"/>
              </a:lnSpc>
              <a:spcBef>
                <a:spcPts val="1000"/>
              </a:spcBef>
              <a:buFont typeface="Arial" panose="020B0604020202020204" pitchFamily="34" charset="0"/>
              <a:buChar char="•"/>
              <a:defRPr lang="en-US" sz="2400" b="1"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9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9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09">
              <a:lnSpc>
                <a:spcPct val="100000"/>
              </a:lnSpc>
              <a:spcBef>
                <a:spcPts val="500"/>
              </a:spcBef>
              <a:buNone/>
            </a:pPr>
            <a:r>
              <a:rPr lang="en-US" sz="1750" b="0" spc="25">
                <a:solidFill>
                  <a:srgbClr val="000000"/>
                </a:solidFill>
              </a:rPr>
              <a:t>Family</a:t>
            </a:r>
            <a:br>
              <a:rPr lang="en-US" sz="1750" b="0" spc="25">
                <a:solidFill>
                  <a:srgbClr val="000000"/>
                </a:solidFill>
              </a:rPr>
            </a:br>
            <a:r>
              <a:rPr lang="en-US" sz="1750" b="0" spc="25">
                <a:solidFill>
                  <a:srgbClr val="000000"/>
                </a:solidFill>
              </a:rPr>
              <a:t>Caregiving</a:t>
            </a:r>
          </a:p>
        </p:txBody>
      </p:sp>
      <p:sp>
        <p:nvSpPr>
          <p:cNvPr id="13" name="Content Placeholder 6">
            <a:extLst>
              <a:ext uri="{FF2B5EF4-FFF2-40B4-BE49-F238E27FC236}">
                <a16:creationId xmlns:a16="http://schemas.microsoft.com/office/drawing/2014/main" id="{3640656C-440E-1143-B59E-D834D914C320}"/>
              </a:ext>
            </a:extLst>
          </p:cNvPr>
          <p:cNvSpPr txBox="1">
            <a:spLocks/>
          </p:cNvSpPr>
          <p:nvPr/>
        </p:nvSpPr>
        <p:spPr>
          <a:xfrm>
            <a:off x="6156399" y="4470049"/>
            <a:ext cx="2139822" cy="1036186"/>
          </a:xfrm>
          <a:prstGeom prst="rect">
            <a:avLst/>
          </a:prstGeom>
        </p:spPr>
        <p:txBody>
          <a:bodyPr vert="horz" lIns="182796" tIns="91398" rIns="182796" bIns="91398" rtlCol="0">
            <a:noAutofit/>
          </a:bodyPr>
          <a:lstStyle>
            <a:lvl1pPr marL="342900" indent="-342900" algn="l" defTabSz="914217" rtl="0" eaLnBrk="1" latinLnBrk="0" hangingPunct="1">
              <a:lnSpc>
                <a:spcPct val="90000"/>
              </a:lnSpc>
              <a:spcBef>
                <a:spcPts val="1000"/>
              </a:spcBef>
              <a:buFont typeface="Arial" panose="020B0604020202020204" pitchFamily="34" charset="0"/>
              <a:buChar char="•"/>
              <a:defRPr lang="en-US" sz="2400" b="1"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9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9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09">
              <a:lnSpc>
                <a:spcPct val="100000"/>
              </a:lnSpc>
              <a:spcBef>
                <a:spcPts val="500"/>
              </a:spcBef>
              <a:buNone/>
            </a:pPr>
            <a:r>
              <a:rPr lang="en-US" sz="1750" b="0" spc="25">
                <a:solidFill>
                  <a:srgbClr val="000000"/>
                </a:solidFill>
              </a:rPr>
              <a:t>Serious Illness &amp; </a:t>
            </a:r>
            <a:br>
              <a:rPr lang="en-US" sz="1750" b="0" spc="25">
                <a:solidFill>
                  <a:srgbClr val="000000"/>
                </a:solidFill>
              </a:rPr>
            </a:br>
            <a:r>
              <a:rPr lang="en-US" sz="1750" b="0" spc="25">
                <a:solidFill>
                  <a:srgbClr val="000000"/>
                </a:solidFill>
              </a:rPr>
              <a:t>End of Life</a:t>
            </a:r>
          </a:p>
        </p:txBody>
      </p:sp>
    </p:spTree>
    <p:extLst>
      <p:ext uri="{BB962C8B-B14F-4D97-AF65-F5344CB8AC3E}">
        <p14:creationId xmlns:p14="http://schemas.microsoft.com/office/powerpoint/2010/main" val="17824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9853-159D-429B-346B-0AAED94C034D}"/>
              </a:ext>
            </a:extLst>
          </p:cNvPr>
          <p:cNvSpPr>
            <a:spLocks noGrp="1"/>
          </p:cNvSpPr>
          <p:nvPr>
            <p:ph type="ctrTitle"/>
          </p:nvPr>
        </p:nvSpPr>
        <p:spPr/>
        <p:txBody>
          <a:bodyPr lIns="91440" tIns="45720" rIns="91440" bIns="45720" anchor="t">
            <a:noAutofit/>
          </a:bodyPr>
          <a:lstStyle/>
          <a:p>
            <a:r>
              <a:rPr lang="en-US">
                <a:latin typeface="Roboto Medium"/>
                <a:ea typeface="Roboto Medium"/>
                <a:cs typeface="Roboto Medium"/>
              </a:rPr>
              <a:t>The Age-Friendly System-Wide Spread Collaborative</a:t>
            </a:r>
            <a:endParaRPr lang="en-US">
              <a:cs typeface="Roboto Medium"/>
            </a:endParaRPr>
          </a:p>
        </p:txBody>
      </p:sp>
    </p:spTree>
    <p:extLst>
      <p:ext uri="{BB962C8B-B14F-4D97-AF65-F5344CB8AC3E}">
        <p14:creationId xmlns:p14="http://schemas.microsoft.com/office/powerpoint/2010/main" val="368581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A926-1A73-0885-C244-312B21212DB8}"/>
              </a:ext>
            </a:extLst>
          </p:cNvPr>
          <p:cNvSpPr>
            <a:spLocks noGrp="1"/>
          </p:cNvSpPr>
          <p:nvPr>
            <p:ph type="ctrTitle"/>
          </p:nvPr>
        </p:nvSpPr>
        <p:spPr/>
        <p:txBody>
          <a:bodyPr lIns="91440" tIns="45720" rIns="91440" bIns="45720" anchor="t">
            <a:noAutofit/>
          </a:bodyPr>
          <a:lstStyle/>
          <a:p>
            <a:r>
              <a:rPr lang="en-US">
                <a:latin typeface="Roboto Medium"/>
                <a:ea typeface="Roboto Medium"/>
                <a:cs typeface="Roboto Medium"/>
              </a:rPr>
              <a:t>Don't forget to make your travel arrangements!</a:t>
            </a:r>
            <a:br>
              <a:rPr lang="en-US">
                <a:latin typeface="Roboto Medium"/>
                <a:ea typeface="Roboto Medium"/>
                <a:cs typeface="Roboto Medium"/>
              </a:rPr>
            </a:br>
            <a:br>
              <a:rPr lang="en-US">
                <a:latin typeface="Roboto Medium"/>
                <a:ea typeface="Roboto Medium"/>
                <a:cs typeface="Roboto Medium"/>
              </a:rPr>
            </a:br>
            <a:r>
              <a:rPr lang="en-US">
                <a:latin typeface="Roboto Medium"/>
                <a:ea typeface="Roboto Medium"/>
                <a:cs typeface="Roboto Medium"/>
              </a:rPr>
              <a:t>The hotel block expires on 4/5</a:t>
            </a:r>
            <a:endParaRPr lang="en-US"/>
          </a:p>
        </p:txBody>
      </p:sp>
    </p:spTree>
    <p:extLst>
      <p:ext uri="{BB962C8B-B14F-4D97-AF65-F5344CB8AC3E}">
        <p14:creationId xmlns:p14="http://schemas.microsoft.com/office/powerpoint/2010/main" val="3778641560"/>
      </p:ext>
    </p:extLst>
  </p:cSld>
  <p:clrMapOvr>
    <a:masterClrMapping/>
  </p:clrMapOvr>
</p:sld>
</file>

<file path=ppt/theme/theme1.xml><?xml version="1.0" encoding="utf-8"?>
<a:theme xmlns:a="http://schemas.openxmlformats.org/drawingml/2006/main" name="Office Theme">
  <a:themeElements>
    <a:clrScheme name="IHI Colors 1">
      <a:dk1>
        <a:srgbClr val="455560"/>
      </a:dk1>
      <a:lt1>
        <a:srgbClr val="FFFFFF"/>
      </a:lt1>
      <a:dk2>
        <a:srgbClr val="009FC3"/>
      </a:dk2>
      <a:lt2>
        <a:srgbClr val="FFFFFF"/>
      </a:lt2>
      <a:accent1>
        <a:srgbClr val="009FC3"/>
      </a:accent1>
      <a:accent2>
        <a:srgbClr val="6F8798"/>
      </a:accent2>
      <a:accent3>
        <a:srgbClr val="FF4D00"/>
      </a:accent3>
      <a:accent4>
        <a:srgbClr val="F6E70F"/>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HI PPT Template 16x9 Widescreen-2" id="{530434B6-3A91-43D7-A784-5BC3C1351EAF}" vid="{75FEE9CD-700C-45A3-97D3-7A0755CBF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eb4bfa2-45e9-4960-b91e-53a91a81cc0c" xsi:nil="true"/>
    <lcf76f155ced4ddcb4097134ff3c332f xmlns="525a6f84-b7fc-4e9f-a59f-3ff8cd9bf9ce">
      <Terms xmlns="http://schemas.microsoft.com/office/infopath/2007/PartnerControls"/>
    </lcf76f155ced4ddcb4097134ff3c332f>
    <SharedWithUsers xmlns="5eb4bfa2-45e9-4960-b91e-53a91a81cc0c">
      <UserInfo>
        <DisplayName>Dan Ralevic</DisplayName>
        <AccountId>3375</AccountId>
        <AccountType/>
      </UserInfo>
      <UserInfo>
        <DisplayName>Pierre Barker</DisplayName>
        <AccountId>4048</AccountId>
        <AccountType/>
      </UserInfo>
      <UserInfo>
        <DisplayName>KellyAnne Pepin</DisplayName>
        <AccountId>6</AccountId>
        <AccountType/>
      </UserInfo>
      <UserInfo>
        <DisplayName>Dylan Balcom</DisplayName>
        <AccountId>14</AccountId>
        <AccountType/>
      </UserInfo>
      <UserInfo>
        <DisplayName>Leslie Pelton</DisplayName>
        <AccountId>15</AccountId>
        <AccountType/>
      </UserInfo>
      <UserInfo>
        <DisplayName>Amanda Meier</DisplayName>
        <AccountId>4574</AccountId>
        <AccountType/>
      </UserInfo>
      <UserInfo>
        <DisplayName>Laurita Kaigler-Crawlle</DisplayName>
        <AccountId>3818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138CFA64AA0D4AAA8390E298F7C75C" ma:contentTypeVersion="20" ma:contentTypeDescription="Create a new document." ma:contentTypeScope="" ma:versionID="aab6eefdfa6ab9d9520c9bd23ed5fc31">
  <xsd:schema xmlns:xsd="http://www.w3.org/2001/XMLSchema" xmlns:xs="http://www.w3.org/2001/XMLSchema" xmlns:p="http://schemas.microsoft.com/office/2006/metadata/properties" xmlns:ns1="http://schemas.microsoft.com/sharepoint/v3" xmlns:ns2="525a6f84-b7fc-4e9f-a59f-3ff8cd9bf9ce" xmlns:ns3="5eb4bfa2-45e9-4960-b91e-53a91a81cc0c" targetNamespace="http://schemas.microsoft.com/office/2006/metadata/properties" ma:root="true" ma:fieldsID="3308aaa1b55bf62da475c592f5975575" ns1:_="" ns2:_="" ns3:_="">
    <xsd:import namespace="http://schemas.microsoft.com/sharepoint/v3"/>
    <xsd:import namespace="525a6f84-b7fc-4e9f-a59f-3ff8cd9bf9ce"/>
    <xsd:import namespace="5eb4bfa2-45e9-4960-b91e-53a91a81c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5a6f84-b7fc-4e9f-a59f-3ff8cd9bf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b42dca9-b6c9-4f7f-8b4a-82ce744a28f3"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b4bfa2-45e9-4960-b91e-53a91a81cc0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784a624-1d46-4ea8-a1ea-8809cfc69887}" ma:internalName="TaxCatchAll" ma:showField="CatchAllData" ma:web="5eb4bfa2-45e9-4960-b91e-53a91a81cc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687336-B5FC-4A90-9F5A-2ABB4F46A78B}">
  <ds:schemaRefs>
    <ds:schemaRef ds:uri="525a6f84-b7fc-4e9f-a59f-3ff8cd9bf9ce"/>
    <ds:schemaRef ds:uri="5eb4bfa2-45e9-4960-b91e-53a91a81cc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984C9C1-B900-40F9-BEFF-0DD4EB002E08}">
  <ds:schemaRefs>
    <ds:schemaRef ds:uri="525a6f84-b7fc-4e9f-a59f-3ff8cd9bf9ce"/>
    <ds:schemaRef ds:uri="5eb4bfa2-45e9-4960-b91e-53a91a81cc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94FDD6-59BE-4F7E-A36C-3A80E3DAAA21}">
  <ds:schemaRefs>
    <ds:schemaRef ds:uri="http://schemas.microsoft.com/sharepoint/v3/contenttype/forms"/>
  </ds:schemaRefs>
</ds:datastoreItem>
</file>

<file path=docMetadata/LabelInfo.xml><?xml version="1.0" encoding="utf-8"?>
<clbl:labelList xmlns:clbl="http://schemas.microsoft.com/office/2020/mipLabelMetadata">
  <clbl:label id="{ae635716-f192-4ebc-a7c0-71136d785df2}" enabled="0" method="" siteId="{ae635716-f192-4ebc-a7c0-71136d785df2}" removed="1"/>
</clbl:labelList>
</file>

<file path=docProps/app.xml><?xml version="1.0" encoding="utf-8"?>
<Properties xmlns="http://schemas.openxmlformats.org/officeDocument/2006/extended-properties" xmlns:vt="http://schemas.openxmlformats.org/officeDocument/2006/docPropsVTypes">
  <Template/>
  <TotalTime>0</TotalTime>
  <Words>2267</Words>
  <Application>Microsoft Office PowerPoint</Application>
  <PresentationFormat>Widescreen</PresentationFormat>
  <Paragraphs>340</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Arial,Sans-Serif</vt:lpstr>
      <vt:lpstr>Calibri</vt:lpstr>
      <vt:lpstr>Calibri Light</vt:lpstr>
      <vt:lpstr>Century Gothic</vt:lpstr>
      <vt:lpstr>Courier New</vt:lpstr>
      <vt:lpstr>Roboto</vt:lpstr>
      <vt:lpstr>Roboto Medium</vt:lpstr>
      <vt:lpstr>Roboto-Regular</vt:lpstr>
      <vt:lpstr>Segoe UI</vt:lpstr>
      <vt:lpstr>Office Theme</vt:lpstr>
      <vt:lpstr>Age-Friendly Health Systems: Evidence-Based Care for All Older Adults</vt:lpstr>
      <vt:lpstr>Agenda</vt:lpstr>
      <vt:lpstr>Participating in Today’s Discussion</vt:lpstr>
      <vt:lpstr>Welcome and Introductions</vt:lpstr>
      <vt:lpstr> System-wide Spread Team</vt:lpstr>
      <vt:lpstr>Our Mission</vt:lpstr>
      <vt:lpstr>Mission</vt:lpstr>
      <vt:lpstr>The Age-Friendly System-Wide Spread Collaborative</vt:lpstr>
      <vt:lpstr>Don't forget to make your travel arrangements!  The hotel block expires on 4/5</vt:lpstr>
      <vt:lpstr>Collaborative Aim Statement</vt:lpstr>
      <vt:lpstr>PowerPoint Presentation</vt:lpstr>
      <vt:lpstr>PowerPoint Presentation</vt:lpstr>
      <vt:lpstr>Collaborative Selection Process and Timeline  </vt:lpstr>
      <vt:lpstr>Learning Sessions</vt:lpstr>
      <vt:lpstr>All-Participant Webinars</vt:lpstr>
      <vt:lpstr>All-Participant Webinar Topics</vt:lpstr>
      <vt:lpstr>Coaching Calls</vt:lpstr>
      <vt:lpstr>Pre-Work</vt:lpstr>
      <vt:lpstr>Participant Packet</vt:lpstr>
      <vt:lpstr>Team Enrollment Form</vt:lpstr>
      <vt:lpstr>Review Collaborative Documents and Tools</vt:lpstr>
      <vt:lpstr>System Storyboards</vt:lpstr>
      <vt:lpstr>Self-Assessment </vt:lpstr>
      <vt:lpstr>Add your publications to the Collaborative Bibliography</vt:lpstr>
      <vt:lpstr>Start (or continue!) Team Huddles</vt:lpstr>
      <vt:lpstr>Collaborative Communication Strategy</vt:lpstr>
      <vt:lpstr>Collaborative Measurement </vt:lpstr>
      <vt:lpstr>Learning Session #1 and Wrap-up</vt:lpstr>
      <vt:lpstr>What to bring to Learning Session One</vt:lpstr>
      <vt:lpstr>IHI Forum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Age-Friendly Health Systems</dc:title>
  <dc:creator>Luisana Henriquez Garcia</dc:creator>
  <cp:lastModifiedBy>Luisana Henriquez Garcia</cp:lastModifiedBy>
  <cp:revision>2</cp:revision>
  <dcterms:created xsi:type="dcterms:W3CDTF">2021-12-21T00:25:37Z</dcterms:created>
  <dcterms:modified xsi:type="dcterms:W3CDTF">2024-04-05T17:53:19Z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0x0101002B138CFA64AA0D4AAA8390E298F7C75C</vt:lpwstr>
  </property>
  <property fmtid="{D5CDD505-2E9C-101B-9397-08002B2CF9AE}" pid="3" name="MediaServiceImageTags">
    <vt:lpwstr/>
  </property>
</Properties>
</file>